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7" r:id="rId6"/>
    <p:sldId id="258" r:id="rId7"/>
    <p:sldId id="259"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81" r:id="rId22"/>
    <p:sldId id="274" r:id="rId23"/>
    <p:sldId id="275" r:id="rId24"/>
    <p:sldId id="276" r:id="rId25"/>
    <p:sldId id="277" r:id="rId26"/>
    <p:sldId id="278" r:id="rId27"/>
    <p:sldId id="279" r:id="rId28"/>
    <p:sldId id="280" r:id="rId29"/>
    <p:sldId id="282" r:id="rId30"/>
    <p:sldId id="283" r:id="rId31"/>
    <p:sldId id="284" r:id="rId32"/>
    <p:sldId id="285" r:id="rId33"/>
    <p:sldId id="286" r:id="rId34"/>
    <p:sldId id="287" r:id="rId35"/>
    <p:sldId id="2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F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D10CC-9D86-419C-AD46-3EB5D5FDD8BE}" v="61" dt="2021-05-11T12:25:08.091"/>
    <p1510:client id="{5DF5BF1B-64A6-4149-A26F-9C1C7E57A17E}" v="491" dt="2019-08-08T08:51:11.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0"/>
    <p:restoredTop sz="94694"/>
  </p:normalViewPr>
  <p:slideViewPr>
    <p:cSldViewPr snapToGrid="0" snapToObjects="1">
      <p:cViewPr varScale="1">
        <p:scale>
          <a:sx n="121" d="100"/>
          <a:sy n="121" d="100"/>
        </p:scale>
        <p:origin x="9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a Sirirud Vatnehol" userId="S::rita@ungdomslag.no::8216dd76-50c5-40b5-a884-2cb61be46ba9" providerId="AD" clId="Web-{3E1D10CC-9D86-419C-AD46-3EB5D5FDD8BE}"/>
    <pc:docChg chg="modSld">
      <pc:chgData name="Rita Sirirud Vatnehol" userId="S::rita@ungdomslag.no::8216dd76-50c5-40b5-a884-2cb61be46ba9" providerId="AD" clId="Web-{3E1D10CC-9D86-419C-AD46-3EB5D5FDD8BE}" dt="2021-05-11T12:25:08.076" v="28" actId="20577"/>
      <pc:docMkLst>
        <pc:docMk/>
      </pc:docMkLst>
      <pc:sldChg chg="modSp">
        <pc:chgData name="Rita Sirirud Vatnehol" userId="S::rita@ungdomslag.no::8216dd76-50c5-40b5-a884-2cb61be46ba9" providerId="AD" clId="Web-{3E1D10CC-9D86-419C-AD46-3EB5D5FDD8BE}" dt="2021-05-11T12:25:08.076" v="28" actId="20577"/>
        <pc:sldMkLst>
          <pc:docMk/>
          <pc:sldMk cId="2792976130" sldId="261"/>
        </pc:sldMkLst>
        <pc:spChg chg="mod">
          <ac:chgData name="Rita Sirirud Vatnehol" userId="S::rita@ungdomslag.no::8216dd76-50c5-40b5-a884-2cb61be46ba9" providerId="AD" clId="Web-{3E1D10CC-9D86-419C-AD46-3EB5D5FDD8BE}" dt="2021-05-11T12:25:08.076" v="28" actId="20577"/>
          <ac:spMkLst>
            <pc:docMk/>
            <pc:sldMk cId="2792976130" sldId="261"/>
            <ac:spMk id="3" creationId="{BF62D46F-2EE0-8F48-8517-FEED0A04B34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4E861-5F5C-844C-BFAB-2A3AED417F0D}" type="datetimeFigureOut">
              <a:rPr lang="nb-NO" smtClean="0"/>
              <a:t>17.10.2022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33157-0AB4-1B4E-88F4-FD336139DAA9}" type="slidenum">
              <a:rPr lang="nb-NO" smtClean="0"/>
              <a:t>‹#›</a:t>
            </a:fld>
            <a:endParaRPr lang="nb-NO"/>
          </a:p>
        </p:txBody>
      </p:sp>
    </p:spTree>
    <p:extLst>
      <p:ext uri="{BB962C8B-B14F-4D97-AF65-F5344CB8AC3E}">
        <p14:creationId xmlns:p14="http://schemas.microsoft.com/office/powerpoint/2010/main" val="2722898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mmateriellkulturarv.no/bidrag/bunadbruk-i-norg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Denne presentasjonen har som mål å få ungdom til å reflektere rundt bunaden si betyding, bunadsbruk (både eigen og andre sin). Den skal gjennom artiklar og videoar vere informativ slik at ungdommane kan lære meir om kva bunad er, kva den betyr og korleis ein lager bunad. </a:t>
            </a:r>
            <a:br>
              <a:rPr lang="nn-NO" noProof="0" dirty="0"/>
            </a:br>
            <a:r>
              <a:rPr lang="nn-NO" noProof="0" dirty="0"/>
              <a:t>Undervegs er det også tenkt at ein skal bruke tid på å skape noko sjølv gjennom ein handverksaktivitet.</a:t>
            </a:r>
            <a:br>
              <a:rPr lang="nn-NO" noProof="0" dirty="0"/>
            </a:br>
            <a:r>
              <a:rPr lang="nn-NO" noProof="0" dirty="0"/>
              <a:t>Til sist i presentasjonen finst ei liste over filmar som viser fram ulike handverksteknikkar og andre aspekt ved bunad. Som lærar/instruktør kan det vere nyttig å ha sett gjennom disse på førehand. </a:t>
            </a:r>
          </a:p>
        </p:txBody>
      </p:sp>
      <p:sp>
        <p:nvSpPr>
          <p:cNvPr id="4" name="Plassholder for lysbildenummer 3"/>
          <p:cNvSpPr>
            <a:spLocks noGrp="1"/>
          </p:cNvSpPr>
          <p:nvPr>
            <p:ph type="sldNum" sz="quarter" idx="5"/>
          </p:nvPr>
        </p:nvSpPr>
        <p:spPr/>
        <p:txBody>
          <a:bodyPr/>
          <a:lstStyle/>
          <a:p>
            <a:fld id="{AC833157-0AB4-1B4E-88F4-FD336139DAA9}" type="slidenum">
              <a:rPr lang="nb-NO" smtClean="0"/>
              <a:t>1</a:t>
            </a:fld>
            <a:endParaRPr lang="nb-NO"/>
          </a:p>
        </p:txBody>
      </p:sp>
    </p:spTree>
    <p:extLst>
      <p:ext uri="{BB962C8B-B14F-4D97-AF65-F5344CB8AC3E}">
        <p14:creationId xmlns:p14="http://schemas.microsoft.com/office/powerpoint/2010/main" val="355394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 Forklar omgrepet bærekraftig</a:t>
            </a:r>
            <a:br>
              <a:rPr lang="nb-NO" dirty="0"/>
            </a:br>
            <a:r>
              <a:rPr lang="nb-NO" dirty="0"/>
              <a:t>2. Spør gruppa om </a:t>
            </a:r>
            <a:r>
              <a:rPr lang="nb-NO" dirty="0" err="1"/>
              <a:t>dei</a:t>
            </a:r>
            <a:r>
              <a:rPr lang="nb-NO" dirty="0"/>
              <a:t> har </a:t>
            </a:r>
            <a:r>
              <a:rPr lang="nb-NO" dirty="0" err="1"/>
              <a:t>nokre</a:t>
            </a:r>
            <a:r>
              <a:rPr lang="nb-NO" dirty="0"/>
              <a:t> </a:t>
            </a:r>
            <a:r>
              <a:rPr lang="nb-NO" dirty="0" err="1"/>
              <a:t>tankar</a:t>
            </a:r>
            <a:r>
              <a:rPr lang="nb-NO" dirty="0"/>
              <a:t> om på kva slags måte bunaden er bærekraftig.</a:t>
            </a:r>
            <a:br>
              <a:rPr lang="nb-NO" dirty="0"/>
            </a:br>
            <a:br>
              <a:rPr lang="nb-NO" dirty="0"/>
            </a:br>
            <a:r>
              <a:rPr lang="nb-NO" dirty="0"/>
              <a:t>Bærekraftig bunad:</a:t>
            </a:r>
          </a:p>
          <a:p>
            <a:pPr marL="171450" indent="-171450">
              <a:buFontTx/>
              <a:buChar char="-"/>
            </a:pPr>
            <a:r>
              <a:rPr lang="nb-NO" dirty="0" err="1"/>
              <a:t>Eit</a:t>
            </a:r>
            <a:r>
              <a:rPr lang="nb-NO" dirty="0"/>
              <a:t> plagg som lever lenge – går i arv</a:t>
            </a:r>
          </a:p>
          <a:p>
            <a:pPr marL="171450" indent="-171450">
              <a:buFontTx/>
              <a:buChar char="-"/>
            </a:pPr>
            <a:r>
              <a:rPr lang="nb-NO" dirty="0"/>
              <a:t>Solide materialer som held i lang tid</a:t>
            </a:r>
          </a:p>
          <a:p>
            <a:pPr marL="171450" indent="-171450">
              <a:buFontTx/>
              <a:buChar char="-"/>
            </a:pPr>
            <a:r>
              <a:rPr lang="nb-NO" dirty="0" err="1"/>
              <a:t>Eingongsinvestering</a:t>
            </a:r>
            <a:r>
              <a:rPr lang="nb-NO" dirty="0"/>
              <a:t> som gir glede i mange år</a:t>
            </a:r>
          </a:p>
          <a:p>
            <a:endParaRPr lang="nb-NO" b="1" dirty="0"/>
          </a:p>
        </p:txBody>
      </p:sp>
      <p:sp>
        <p:nvSpPr>
          <p:cNvPr id="4" name="Plassholder for lysbildenummer 3"/>
          <p:cNvSpPr>
            <a:spLocks noGrp="1"/>
          </p:cNvSpPr>
          <p:nvPr>
            <p:ph type="sldNum" sz="quarter" idx="5"/>
          </p:nvPr>
        </p:nvSpPr>
        <p:spPr/>
        <p:txBody>
          <a:bodyPr/>
          <a:lstStyle/>
          <a:p>
            <a:fld id="{AC833157-0AB4-1B4E-88F4-FD336139DAA9}" type="slidenum">
              <a:rPr lang="nb-NO" smtClean="0"/>
              <a:t>21</a:t>
            </a:fld>
            <a:endParaRPr lang="nb-NO"/>
          </a:p>
        </p:txBody>
      </p:sp>
    </p:spTree>
    <p:extLst>
      <p:ext uri="{BB962C8B-B14F-4D97-AF65-F5344CB8AC3E}">
        <p14:creationId xmlns:p14="http://schemas.microsoft.com/office/powerpoint/2010/main" val="343417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Sjå film. Kan gjerne notere litt undervegs.</a:t>
            </a:r>
          </a:p>
        </p:txBody>
      </p:sp>
      <p:sp>
        <p:nvSpPr>
          <p:cNvPr id="4" name="Plassholder for lysbildenummer 3"/>
          <p:cNvSpPr>
            <a:spLocks noGrp="1"/>
          </p:cNvSpPr>
          <p:nvPr>
            <p:ph type="sldNum" sz="quarter" idx="5"/>
          </p:nvPr>
        </p:nvSpPr>
        <p:spPr/>
        <p:txBody>
          <a:bodyPr/>
          <a:lstStyle/>
          <a:p>
            <a:fld id="{AC833157-0AB4-1B4E-88F4-FD336139DAA9}" type="slidenum">
              <a:rPr lang="nb-NO" smtClean="0"/>
              <a:t>22</a:t>
            </a:fld>
            <a:endParaRPr lang="nb-NO"/>
          </a:p>
        </p:txBody>
      </p:sp>
    </p:spTree>
    <p:extLst>
      <p:ext uri="{BB962C8B-B14F-4D97-AF65-F5344CB8AC3E}">
        <p14:creationId xmlns:p14="http://schemas.microsoft.com/office/powerpoint/2010/main" val="201607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1. Diskuter spørsmålet,</a:t>
            </a:r>
          </a:p>
          <a:p>
            <a:r>
              <a:rPr lang="nn-NO" noProof="0" dirty="0"/>
              <a:t>2. Les artikkelen: Bunad også i framtida?</a:t>
            </a:r>
          </a:p>
          <a:p>
            <a:r>
              <a:rPr lang="nn-NO" noProof="0" dirty="0"/>
              <a:t>Tips til ytterlegare lesnad: http://</a:t>
            </a:r>
            <a:r>
              <a:rPr lang="nn-NO" noProof="0" dirty="0" err="1"/>
              <a:t>www.husflid.no</a:t>
            </a:r>
            <a:r>
              <a:rPr lang="nn-NO" noProof="0" dirty="0"/>
              <a:t>/fagsider/</a:t>
            </a:r>
            <a:r>
              <a:rPr lang="nn-NO" noProof="0" dirty="0" err="1"/>
              <a:t>bunad_folkedrakt</a:t>
            </a:r>
            <a:r>
              <a:rPr lang="nn-NO" noProof="0" dirty="0"/>
              <a:t>/</a:t>
            </a:r>
            <a:r>
              <a:rPr lang="nn-NO" noProof="0" dirty="0" err="1"/>
              <a:t>kulturarv_som_raknar_i_saumen</a:t>
            </a:r>
            <a:r>
              <a:rPr lang="nn-NO" noProof="0" dirty="0"/>
              <a:t>/</a:t>
            </a:r>
            <a:r>
              <a:rPr lang="nn-NO" noProof="0" dirty="0" err="1"/>
              <a:t>bunadens_verdi_boer_holdes_kjaer</a:t>
            </a:r>
            <a:r>
              <a:rPr lang="nn-NO" noProof="0" dirty="0"/>
              <a:t> </a:t>
            </a:r>
            <a:br>
              <a:rPr lang="nn-NO" noProof="0" dirty="0"/>
            </a:br>
            <a:endParaRPr lang="nn-NO" noProof="0" dirty="0"/>
          </a:p>
        </p:txBody>
      </p:sp>
      <p:sp>
        <p:nvSpPr>
          <p:cNvPr id="4" name="Plassholder for lysbildenummer 3"/>
          <p:cNvSpPr>
            <a:spLocks noGrp="1"/>
          </p:cNvSpPr>
          <p:nvPr>
            <p:ph type="sldNum" sz="quarter" idx="5"/>
          </p:nvPr>
        </p:nvSpPr>
        <p:spPr/>
        <p:txBody>
          <a:bodyPr/>
          <a:lstStyle/>
          <a:p>
            <a:fld id="{AC833157-0AB4-1B4E-88F4-FD336139DAA9}" type="slidenum">
              <a:rPr lang="nb-NO" smtClean="0"/>
              <a:t>23</a:t>
            </a:fld>
            <a:endParaRPr lang="nb-NO"/>
          </a:p>
        </p:txBody>
      </p:sp>
    </p:spTree>
    <p:extLst>
      <p:ext uri="{BB962C8B-B14F-4D97-AF65-F5344CB8AC3E}">
        <p14:creationId xmlns:p14="http://schemas.microsoft.com/office/powerpoint/2010/main" val="85400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Diskuter og reflekter rundt spørsmålene. </a:t>
            </a:r>
          </a:p>
        </p:txBody>
      </p:sp>
      <p:sp>
        <p:nvSpPr>
          <p:cNvPr id="4" name="Plassholder for lysbildenummer 3"/>
          <p:cNvSpPr>
            <a:spLocks noGrp="1"/>
          </p:cNvSpPr>
          <p:nvPr>
            <p:ph type="sldNum" sz="quarter" idx="5"/>
          </p:nvPr>
        </p:nvSpPr>
        <p:spPr/>
        <p:txBody>
          <a:bodyPr/>
          <a:lstStyle/>
          <a:p>
            <a:fld id="{AC833157-0AB4-1B4E-88F4-FD336139DAA9}" type="slidenum">
              <a:rPr lang="nb-NO" smtClean="0"/>
              <a:t>24</a:t>
            </a:fld>
            <a:endParaRPr lang="nb-NO"/>
          </a:p>
        </p:txBody>
      </p:sp>
    </p:spTree>
    <p:extLst>
      <p:ext uri="{BB962C8B-B14F-4D97-AF65-F5344CB8AC3E}">
        <p14:creationId xmlns:p14="http://schemas.microsoft.com/office/powerpoint/2010/main" val="3648022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AC833157-0AB4-1B4E-88F4-FD336139DAA9}" type="slidenum">
              <a:rPr lang="nb-NO" smtClean="0"/>
              <a:t>32</a:t>
            </a:fld>
            <a:endParaRPr lang="nb-NO"/>
          </a:p>
        </p:txBody>
      </p:sp>
    </p:spTree>
    <p:extLst>
      <p:ext uri="{BB962C8B-B14F-4D97-AF65-F5344CB8AC3E}">
        <p14:creationId xmlns:p14="http://schemas.microsoft.com/office/powerpoint/2010/main" val="341260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n-NO" sz="1200" kern="1200" dirty="0">
                <a:solidFill>
                  <a:schemeClr val="tx1"/>
                </a:solidFill>
                <a:effectLst/>
                <a:latin typeface="+mn-lt"/>
                <a:ea typeface="+mn-ea"/>
                <a:cs typeface="+mn-cs"/>
              </a:rPr>
              <a:t>1. Syne fram ordet BUNAD </a:t>
            </a:r>
            <a:br>
              <a:rPr lang="nn-NO" sz="1200" kern="1200" dirty="0">
                <a:solidFill>
                  <a:schemeClr val="tx1"/>
                </a:solidFill>
                <a:effectLst/>
                <a:latin typeface="+mn-lt"/>
                <a:ea typeface="+mn-ea"/>
                <a:cs typeface="+mn-cs"/>
              </a:rPr>
            </a:br>
            <a:r>
              <a:rPr lang="nn-NO" sz="1200" kern="1200" dirty="0">
                <a:solidFill>
                  <a:schemeClr val="tx1"/>
                </a:solidFill>
                <a:effectLst/>
                <a:latin typeface="+mn-lt"/>
                <a:ea typeface="+mn-ea"/>
                <a:cs typeface="+mn-cs"/>
              </a:rPr>
              <a:t>2. Spørje: Kva tenkjer du på når du ser dette ordet?</a:t>
            </a:r>
            <a:endParaRPr lang="nb-NO" sz="1200" kern="1200" dirty="0">
              <a:solidFill>
                <a:schemeClr val="tx1"/>
              </a:solidFill>
              <a:effectLst/>
              <a:latin typeface="+mn-lt"/>
              <a:ea typeface="+mn-ea"/>
              <a:cs typeface="+mn-cs"/>
            </a:endParaRPr>
          </a:p>
          <a:p>
            <a:pPr lvl="0"/>
            <a:r>
              <a:rPr lang="nn-NO" sz="1200" kern="1200" dirty="0">
                <a:solidFill>
                  <a:schemeClr val="tx1"/>
                </a:solidFill>
                <a:effectLst/>
                <a:latin typeface="+mn-lt"/>
                <a:ea typeface="+mn-ea"/>
                <a:cs typeface="+mn-cs"/>
              </a:rPr>
              <a:t>3. Ungdommane skriv stikkord individuelt i 4 min.</a:t>
            </a:r>
            <a:endParaRPr lang="nb-NO" sz="1200" kern="1200" dirty="0">
              <a:solidFill>
                <a:schemeClr val="tx1"/>
              </a:solidFill>
              <a:effectLst/>
              <a:latin typeface="+mn-lt"/>
              <a:ea typeface="+mn-ea"/>
              <a:cs typeface="+mn-cs"/>
            </a:endParaRPr>
          </a:p>
          <a:p>
            <a:pPr lvl="0"/>
            <a:r>
              <a:rPr lang="nn-NO" sz="1200" kern="1200" dirty="0">
                <a:solidFill>
                  <a:schemeClr val="tx1"/>
                </a:solidFill>
                <a:effectLst/>
                <a:latin typeface="+mn-lt"/>
                <a:ea typeface="+mn-ea"/>
                <a:cs typeface="+mn-cs"/>
              </a:rPr>
              <a:t>4. Deler med en-to andre.</a:t>
            </a:r>
            <a:endParaRPr lang="nb-NO" sz="1200" kern="1200" dirty="0">
              <a:solidFill>
                <a:schemeClr val="tx1"/>
              </a:solidFill>
              <a:effectLst/>
              <a:latin typeface="+mn-lt"/>
              <a:ea typeface="+mn-ea"/>
              <a:cs typeface="+mn-cs"/>
            </a:endParaRPr>
          </a:p>
          <a:p>
            <a:r>
              <a:rPr lang="nn-NO" sz="1200" kern="1200" dirty="0">
                <a:solidFill>
                  <a:schemeClr val="tx1"/>
                </a:solidFill>
                <a:effectLst/>
                <a:latin typeface="+mn-lt"/>
                <a:ea typeface="+mn-ea"/>
                <a:cs typeface="+mn-cs"/>
              </a:rPr>
              <a:t>5. Deler med hele gruppa. Lærer kan eventuelt skrive opp </a:t>
            </a:r>
            <a:r>
              <a:rPr lang="nn-NO" sz="1200" kern="1200" dirty="0" err="1">
                <a:solidFill>
                  <a:schemeClr val="tx1"/>
                </a:solidFill>
                <a:effectLst/>
                <a:latin typeface="+mn-lt"/>
                <a:ea typeface="+mn-ea"/>
                <a:cs typeface="+mn-cs"/>
              </a:rPr>
              <a:t>stikkordene</a:t>
            </a:r>
            <a:r>
              <a:rPr lang="nn-NO" sz="1200" kern="1200" dirty="0">
                <a:solidFill>
                  <a:schemeClr val="tx1"/>
                </a:solidFill>
                <a:effectLst/>
                <a:latin typeface="+mn-lt"/>
                <a:ea typeface="+mn-ea"/>
                <a:cs typeface="+mn-cs"/>
              </a:rPr>
              <a:t>. </a:t>
            </a:r>
            <a:endParaRPr lang="nb-NO" dirty="0"/>
          </a:p>
        </p:txBody>
      </p:sp>
      <p:sp>
        <p:nvSpPr>
          <p:cNvPr id="4" name="Plassholder for lysbildenummer 3"/>
          <p:cNvSpPr>
            <a:spLocks noGrp="1"/>
          </p:cNvSpPr>
          <p:nvPr>
            <p:ph type="sldNum" sz="quarter" idx="5"/>
          </p:nvPr>
        </p:nvSpPr>
        <p:spPr/>
        <p:txBody>
          <a:bodyPr/>
          <a:lstStyle/>
          <a:p>
            <a:fld id="{AC833157-0AB4-1B4E-88F4-FD336139DAA9}" type="slidenum">
              <a:rPr lang="nb-NO" smtClean="0"/>
              <a:t>2</a:t>
            </a:fld>
            <a:endParaRPr lang="nb-NO"/>
          </a:p>
        </p:txBody>
      </p:sp>
    </p:spTree>
    <p:extLst>
      <p:ext uri="{BB962C8B-B14F-4D97-AF65-F5344CB8AC3E}">
        <p14:creationId xmlns:p14="http://schemas.microsoft.com/office/powerpoint/2010/main" val="228190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n-NO" sz="1200" kern="1200" dirty="0">
                <a:solidFill>
                  <a:schemeClr val="tx1"/>
                </a:solidFill>
                <a:effectLst/>
                <a:latin typeface="+mn-lt"/>
                <a:ea typeface="+mn-ea"/>
                <a:cs typeface="+mn-cs"/>
              </a:rPr>
              <a:t>1. Syne fram ein bildecollage av ulike bunadar. (neste lysbilete)</a:t>
            </a:r>
            <a:endParaRPr lang="nb-NO" sz="1200" kern="1200" dirty="0">
              <a:solidFill>
                <a:schemeClr val="tx1"/>
              </a:solidFill>
              <a:effectLst/>
              <a:latin typeface="+mn-lt"/>
              <a:ea typeface="+mn-ea"/>
              <a:cs typeface="+mn-cs"/>
            </a:endParaRPr>
          </a:p>
          <a:p>
            <a:pPr lvl="0"/>
            <a:r>
              <a:rPr lang="nn-NO" sz="1200" kern="1200" dirty="0">
                <a:solidFill>
                  <a:schemeClr val="tx1"/>
                </a:solidFill>
                <a:effectLst/>
                <a:latin typeface="+mn-lt"/>
                <a:ea typeface="+mn-ea"/>
                <a:cs typeface="+mn-cs"/>
              </a:rPr>
              <a:t>2. Spørje: Kva ser du på desse bileta? Er det noko du kjenner att?</a:t>
            </a:r>
            <a:endParaRPr lang="nb-NO" sz="1200" kern="1200" dirty="0">
              <a:solidFill>
                <a:schemeClr val="tx1"/>
              </a:solidFill>
              <a:effectLst/>
              <a:latin typeface="+mn-lt"/>
              <a:ea typeface="+mn-ea"/>
              <a:cs typeface="+mn-cs"/>
            </a:endParaRPr>
          </a:p>
          <a:p>
            <a:pPr lvl="0"/>
            <a:r>
              <a:rPr lang="nn-NO" sz="1200" kern="1200" dirty="0">
                <a:solidFill>
                  <a:schemeClr val="tx1"/>
                </a:solidFill>
                <a:effectLst/>
                <a:latin typeface="+mn-lt"/>
                <a:ea typeface="+mn-ea"/>
                <a:cs typeface="+mn-cs"/>
              </a:rPr>
              <a:t>3. Diskutere i mindre grupper.</a:t>
            </a:r>
            <a:endParaRPr lang="nb-NO" sz="1200" kern="1200" dirty="0">
              <a:solidFill>
                <a:schemeClr val="tx1"/>
              </a:solidFill>
              <a:effectLst/>
              <a:latin typeface="+mn-lt"/>
              <a:ea typeface="+mn-ea"/>
              <a:cs typeface="+mn-cs"/>
            </a:endParaRPr>
          </a:p>
          <a:p>
            <a:r>
              <a:rPr lang="nn-NO" sz="1200" kern="1200" dirty="0">
                <a:solidFill>
                  <a:schemeClr val="tx1"/>
                </a:solidFill>
                <a:effectLst/>
                <a:latin typeface="+mn-lt"/>
                <a:ea typeface="+mn-ea"/>
                <a:cs typeface="+mn-cs"/>
              </a:rPr>
              <a:t>4. Dele med heile gruppa.</a:t>
            </a:r>
            <a:r>
              <a:rPr lang="nb-NO" dirty="0">
                <a:effectLst/>
              </a:rPr>
              <a:t> </a:t>
            </a:r>
            <a:endParaRPr lang="nb-NO" dirty="0"/>
          </a:p>
        </p:txBody>
      </p:sp>
      <p:sp>
        <p:nvSpPr>
          <p:cNvPr id="4" name="Plassholder for lysbildenummer 3"/>
          <p:cNvSpPr>
            <a:spLocks noGrp="1"/>
          </p:cNvSpPr>
          <p:nvPr>
            <p:ph type="sldNum" sz="quarter" idx="5"/>
          </p:nvPr>
        </p:nvSpPr>
        <p:spPr/>
        <p:txBody>
          <a:bodyPr/>
          <a:lstStyle/>
          <a:p>
            <a:fld id="{AC833157-0AB4-1B4E-88F4-FD336139DAA9}" type="slidenum">
              <a:rPr lang="nb-NO" smtClean="0"/>
              <a:t>3</a:t>
            </a:fld>
            <a:endParaRPr lang="nb-NO"/>
          </a:p>
        </p:txBody>
      </p:sp>
    </p:spTree>
    <p:extLst>
      <p:ext uri="{BB962C8B-B14F-4D97-AF65-F5344CB8AC3E}">
        <p14:creationId xmlns:p14="http://schemas.microsoft.com/office/powerpoint/2010/main" val="274123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1. Diskuter: Kva vet du eigentleg om den norske bunadstradisjonen?</a:t>
            </a:r>
          </a:p>
          <a:p>
            <a:r>
              <a:rPr lang="nn-NO" noProof="0" dirty="0"/>
              <a:t>2. Les artikkelen «Nasjonalromantikken lever i folkedraktene».</a:t>
            </a:r>
          </a:p>
          <a:p>
            <a:r>
              <a:rPr lang="nn-NO" noProof="0" dirty="0"/>
              <a:t>3. Diskuter: Kva nytt lærte vi?</a:t>
            </a:r>
            <a:br>
              <a:rPr lang="nn-NO" noProof="0" dirty="0"/>
            </a:br>
            <a:br>
              <a:rPr lang="nn-NO" noProof="0" dirty="0"/>
            </a:br>
            <a:r>
              <a:rPr lang="nn-NO" noProof="0" dirty="0"/>
              <a:t>Tips: Bruk gjerne rollekort frå Lesesenteret til denne lesinga: </a:t>
            </a:r>
            <a:r>
              <a:rPr lang="nn-NO" noProof="0" dirty="0" err="1"/>
              <a:t>https</a:t>
            </a:r>
            <a:r>
              <a:rPr lang="nn-NO" noProof="0" dirty="0"/>
              <a:t>://</a:t>
            </a:r>
            <a:r>
              <a:rPr lang="nn-NO" noProof="0" dirty="0" err="1"/>
              <a:t>lesesenteret.uis.no</a:t>
            </a:r>
            <a:r>
              <a:rPr lang="nn-NO" noProof="0" dirty="0"/>
              <a:t>/</a:t>
            </a:r>
            <a:r>
              <a:rPr lang="nn-NO" noProof="0" dirty="0" err="1"/>
              <a:t>article.php?articleID</a:t>
            </a:r>
            <a:r>
              <a:rPr lang="nn-NO" noProof="0" dirty="0"/>
              <a:t>=82964&amp;categoryID=13439</a:t>
            </a:r>
          </a:p>
        </p:txBody>
      </p:sp>
      <p:sp>
        <p:nvSpPr>
          <p:cNvPr id="4" name="Plassholder for lysbildenummer 3"/>
          <p:cNvSpPr>
            <a:spLocks noGrp="1"/>
          </p:cNvSpPr>
          <p:nvPr>
            <p:ph type="sldNum" sz="quarter" idx="5"/>
          </p:nvPr>
        </p:nvSpPr>
        <p:spPr/>
        <p:txBody>
          <a:bodyPr/>
          <a:lstStyle/>
          <a:p>
            <a:fld id="{AC833157-0AB4-1B4E-88F4-FD336139DAA9}" type="slidenum">
              <a:rPr lang="nb-NO" smtClean="0"/>
              <a:t>5</a:t>
            </a:fld>
            <a:endParaRPr lang="nb-NO"/>
          </a:p>
        </p:txBody>
      </p:sp>
    </p:spTree>
    <p:extLst>
      <p:ext uri="{BB962C8B-B14F-4D97-AF65-F5344CB8AC3E}">
        <p14:creationId xmlns:p14="http://schemas.microsoft.com/office/powerpoint/2010/main" val="105792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n-NO" noProof="0" dirty="0"/>
              <a:t>Still spørsmålet opent til gruppa.</a:t>
            </a:r>
          </a:p>
          <a:p>
            <a:pPr marL="228600" indent="-228600">
              <a:buAutoNum type="arabicPeriod"/>
            </a:pPr>
            <a:r>
              <a:rPr lang="nn-NO" noProof="0" dirty="0"/>
              <a:t>Se på bileta på dei neste sidene og diskuter spørsmåla. Reflekter. Her er det viktig at det er rom for ulike meiningar, og det er ikkje eit mål å kome til ei felles samde om spørsmåla. </a:t>
            </a:r>
          </a:p>
        </p:txBody>
      </p:sp>
      <p:sp>
        <p:nvSpPr>
          <p:cNvPr id="4" name="Plassholder for lysbildenummer 3"/>
          <p:cNvSpPr>
            <a:spLocks noGrp="1"/>
          </p:cNvSpPr>
          <p:nvPr>
            <p:ph type="sldNum" sz="quarter" idx="5"/>
          </p:nvPr>
        </p:nvSpPr>
        <p:spPr/>
        <p:txBody>
          <a:bodyPr/>
          <a:lstStyle/>
          <a:p>
            <a:fld id="{AC833157-0AB4-1B4E-88F4-FD336139DAA9}" type="slidenum">
              <a:rPr lang="nb-NO" smtClean="0"/>
              <a:t>6</a:t>
            </a:fld>
            <a:endParaRPr lang="nb-NO"/>
          </a:p>
        </p:txBody>
      </p:sp>
    </p:spTree>
    <p:extLst>
      <p:ext uri="{BB962C8B-B14F-4D97-AF65-F5344CB8AC3E}">
        <p14:creationId xmlns:p14="http://schemas.microsoft.com/office/powerpoint/2010/main" val="612371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Tips til lesing/bruk: http://</a:t>
            </a:r>
            <a:r>
              <a:rPr lang="nb-NO" err="1"/>
              <a:t>www.ungdomslag.no</a:t>
            </a:r>
            <a:r>
              <a:rPr lang="nb-NO"/>
              <a:t>/kva-skjer/artikkel/</a:t>
            </a:r>
            <a:r>
              <a:rPr lang="nb-NO" err="1"/>
              <a:t>ein</a:t>
            </a:r>
            <a:r>
              <a:rPr lang="nb-NO"/>
              <a:t>-bunad-for-alle/ </a:t>
            </a:r>
          </a:p>
        </p:txBody>
      </p:sp>
      <p:sp>
        <p:nvSpPr>
          <p:cNvPr id="4" name="Plassholder for lysbildenummer 3"/>
          <p:cNvSpPr>
            <a:spLocks noGrp="1"/>
          </p:cNvSpPr>
          <p:nvPr>
            <p:ph type="sldNum" sz="quarter" idx="5"/>
          </p:nvPr>
        </p:nvSpPr>
        <p:spPr/>
        <p:txBody>
          <a:bodyPr/>
          <a:lstStyle/>
          <a:p>
            <a:fld id="{AC833157-0AB4-1B4E-88F4-FD336139DAA9}" type="slidenum">
              <a:rPr lang="nb-NO" smtClean="0"/>
              <a:t>17</a:t>
            </a:fld>
            <a:endParaRPr lang="nb-NO"/>
          </a:p>
        </p:txBody>
      </p:sp>
    </p:spTree>
    <p:extLst>
      <p:ext uri="{BB962C8B-B14F-4D97-AF65-F5344CB8AC3E}">
        <p14:creationId xmlns:p14="http://schemas.microsoft.com/office/powerpoint/2010/main" val="369481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På dette punktet kan det vere nyttig å ta ein pause frå presentasjonen og bruke tid på eit praktisk arbeid.</a:t>
            </a:r>
          </a:p>
        </p:txBody>
      </p:sp>
      <p:sp>
        <p:nvSpPr>
          <p:cNvPr id="4" name="Plassholder for lysbildenummer 3"/>
          <p:cNvSpPr>
            <a:spLocks noGrp="1"/>
          </p:cNvSpPr>
          <p:nvPr>
            <p:ph type="sldNum" sz="quarter" idx="5"/>
          </p:nvPr>
        </p:nvSpPr>
        <p:spPr/>
        <p:txBody>
          <a:bodyPr/>
          <a:lstStyle/>
          <a:p>
            <a:fld id="{AC833157-0AB4-1B4E-88F4-FD336139DAA9}" type="slidenum">
              <a:rPr lang="nb-NO" smtClean="0"/>
              <a:t>18</a:t>
            </a:fld>
            <a:endParaRPr lang="nb-NO"/>
          </a:p>
        </p:txBody>
      </p:sp>
    </p:spTree>
    <p:extLst>
      <p:ext uri="{BB962C8B-B14F-4D97-AF65-F5344CB8AC3E}">
        <p14:creationId xmlns:p14="http://schemas.microsoft.com/office/powerpoint/2010/main" val="77852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Tips til lesing/førebuing: </a:t>
            </a:r>
            <a:br>
              <a:rPr lang="nb-NO" dirty="0"/>
            </a:br>
            <a:r>
              <a:rPr lang="nb-NO" dirty="0"/>
              <a:t>http://</a:t>
            </a:r>
            <a:r>
              <a:rPr lang="nb-NO" dirty="0" err="1"/>
              <a:t>unesco.no</a:t>
            </a:r>
            <a:r>
              <a:rPr lang="nb-NO" dirty="0"/>
              <a:t>/kultur/immateriellkulturarv/</a:t>
            </a:r>
            <a:br>
              <a:rPr lang="nb-NO" dirty="0"/>
            </a:br>
            <a:r>
              <a:rPr lang="nb-NO" dirty="0" err="1"/>
              <a:t>https</a:t>
            </a:r>
            <a:r>
              <a:rPr lang="nb-NO" dirty="0"/>
              <a:t>://</a:t>
            </a:r>
            <a:r>
              <a:rPr lang="nb-NO" dirty="0" err="1"/>
              <a:t>www.kulturradet.no</a:t>
            </a:r>
            <a:r>
              <a:rPr lang="nb-NO" dirty="0"/>
              <a:t>/immateriell-kulturarv</a:t>
            </a:r>
            <a:br>
              <a:rPr lang="nb-NO" dirty="0"/>
            </a:br>
            <a:r>
              <a:rPr lang="nb-NO" dirty="0" err="1"/>
              <a:t>www.immateriellkulturarv.no</a:t>
            </a:r>
            <a:r>
              <a:rPr lang="nb-NO" dirty="0"/>
              <a:t> </a:t>
            </a:r>
          </a:p>
        </p:txBody>
      </p:sp>
      <p:sp>
        <p:nvSpPr>
          <p:cNvPr id="4" name="Plassholder for lysbildenummer 3"/>
          <p:cNvSpPr>
            <a:spLocks noGrp="1"/>
          </p:cNvSpPr>
          <p:nvPr>
            <p:ph type="sldNum" sz="quarter" idx="5"/>
          </p:nvPr>
        </p:nvSpPr>
        <p:spPr/>
        <p:txBody>
          <a:bodyPr/>
          <a:lstStyle/>
          <a:p>
            <a:fld id="{AC833157-0AB4-1B4E-88F4-FD336139DAA9}" type="slidenum">
              <a:rPr lang="nb-NO" smtClean="0"/>
              <a:t>19</a:t>
            </a:fld>
            <a:endParaRPr lang="nb-NO"/>
          </a:p>
        </p:txBody>
      </p:sp>
    </p:spTree>
    <p:extLst>
      <p:ext uri="{BB962C8B-B14F-4D97-AF65-F5344CB8AC3E}">
        <p14:creationId xmlns:p14="http://schemas.microsoft.com/office/powerpoint/2010/main" val="829679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cs typeface="Calibri"/>
              </a:rPr>
              <a:t>Tips til lesnad: </a:t>
            </a:r>
            <a:r>
              <a:rPr lang="en-US" dirty="0">
                <a:hlinkClick r:id="rId3"/>
              </a:rPr>
              <a:t>https://www.immateriellkulturarv.no/bidrag/bunadbruk-i-norge/</a:t>
            </a:r>
            <a:r>
              <a:rPr lang="en-US" dirty="0"/>
              <a:t> </a:t>
            </a:r>
            <a:endParaRPr lang="nb-NO" dirty="0"/>
          </a:p>
        </p:txBody>
      </p:sp>
      <p:sp>
        <p:nvSpPr>
          <p:cNvPr id="4" name="Plassholder for lysbildenummer 3"/>
          <p:cNvSpPr>
            <a:spLocks noGrp="1"/>
          </p:cNvSpPr>
          <p:nvPr>
            <p:ph type="sldNum" sz="quarter" idx="5"/>
          </p:nvPr>
        </p:nvSpPr>
        <p:spPr/>
        <p:txBody>
          <a:bodyPr/>
          <a:lstStyle/>
          <a:p>
            <a:fld id="{AC833157-0AB4-1B4E-88F4-FD336139DAA9}" type="slidenum">
              <a:rPr lang="nb-NO" smtClean="0"/>
              <a:t>20</a:t>
            </a:fld>
            <a:endParaRPr lang="nb-NO"/>
          </a:p>
        </p:txBody>
      </p:sp>
    </p:spTree>
    <p:extLst>
      <p:ext uri="{BB962C8B-B14F-4D97-AF65-F5344CB8AC3E}">
        <p14:creationId xmlns:p14="http://schemas.microsoft.com/office/powerpoint/2010/main" val="4053774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10/17/22</a:t>
            </a:fld>
            <a:endParaRPr lang="en-US"/>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1375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10/17/22</a:t>
            </a:fld>
            <a:endParaRPr lang="en-US"/>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1709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10/17/22</a:t>
            </a:fld>
            <a:endParaRPr lang="en-US"/>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55733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10/17/22</a:t>
            </a:fld>
            <a:endParaRPr lang="en-US"/>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7412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10/17/22</a:t>
            </a:fld>
            <a:endParaRPr lang="en-US"/>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970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10/17/22</a:t>
            </a:fld>
            <a:endParaRPr lang="en-US"/>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648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10/17/22</a:t>
            </a:fld>
            <a:endParaRPr lang="en-US"/>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Plassholder for lysbildenummer 8"/>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04320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10/17/22</a:t>
            </a:fld>
            <a:endParaRPr lang="en-US"/>
          </a:p>
        </p:txBody>
      </p:sp>
      <p:sp>
        <p:nvSpPr>
          <p:cNvPr id="4" name="Plassholder for bunntekst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34756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10/17/22</a:t>
            </a:fld>
            <a:endParaRPr lang="en-US"/>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8686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10/17/22</a:t>
            </a:fld>
            <a:endParaRPr lang="en-US"/>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6352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212667" y="755516"/>
            <a:ext cx="1401233" cy="1210999"/>
          </a:xfrm>
          <a:prstGeom prst="rect">
            <a:avLst/>
          </a:prstGeom>
        </p:spPr>
        <p:txBody>
          <a:bodyPr/>
          <a:lstStyle/>
          <a:p>
            <a:fld id="{28543BDC-0553-40FA-A4DB-EDAAA606CFF6}" type="datetimeFigureOut">
              <a:rPr lang="en-US" smtClean="0"/>
              <a:t>10/17/22</a:t>
            </a:fld>
            <a:endParaRPr lang="en-US"/>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3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5000"/>
            <a:lum/>
            <a:extLst>
              <a:ext uri="{28A0092B-C50C-407E-A947-70E740481C1C}">
                <a14:useLocalDpi xmlns:a14="http://schemas.microsoft.com/office/drawing/2010/main"/>
              </a:ext>
            </a:extLst>
          </a:blip>
          <a:srcRect/>
          <a:tile tx="0" ty="0" sx="60000" sy="60000" flip="none" algn="tr"/>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9465733"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16761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pic>
        <p:nvPicPr>
          <p:cNvPr id="10" name="Bilde 9">
            <a:extLst>
              <a:ext uri="{FF2B5EF4-FFF2-40B4-BE49-F238E27FC236}">
                <a16:creationId xmlns:a16="http://schemas.microsoft.com/office/drawing/2014/main" id="{13B8EABF-F4C2-0145-B291-AA7D8F56402C}"/>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574414" y="197072"/>
            <a:ext cx="1558772" cy="1353671"/>
          </a:xfrm>
          <a:prstGeom prst="rect">
            <a:avLst/>
          </a:prstGeom>
        </p:spPr>
      </p:pic>
    </p:spTree>
    <p:extLst>
      <p:ext uri="{BB962C8B-B14F-4D97-AF65-F5344CB8AC3E}">
        <p14:creationId xmlns:p14="http://schemas.microsoft.com/office/powerpoint/2010/main" val="26493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mmateriellkulturarv.n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LE6mvI9hWZc&amp;t=3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ungdomslag-my.sharepoint.com/:b:/g/personal/rita_ungdomslag_no/EdZJs8ztUCtDnn7rqrdxbsMBcEyyLr6Ew7HGZRLoYNaj3A?e=9kjAf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9Sx0Wr-uT0s" TargetMode="External"/><Relationship Id="rId2" Type="http://schemas.openxmlformats.org/officeDocument/2006/relationships/hyperlink" Target="https://www.youtube.com/watch?v=_KpHAOg47Y8" TargetMode="External"/><Relationship Id="rId1" Type="http://schemas.openxmlformats.org/officeDocument/2006/relationships/slideLayout" Target="../slideLayouts/slideLayout2.xml"/><Relationship Id="rId5" Type="http://schemas.openxmlformats.org/officeDocument/2006/relationships/hyperlink" Target="http://www.husflid.no/fagsider/vev_og_tekstil/plukkbaand_paa_grindvev" TargetMode="External"/><Relationship Id="rId4" Type="http://schemas.openxmlformats.org/officeDocument/2006/relationships/hyperlink" Target="https://www.youtube.com/watch?v=BseBmLIm15w"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watch?v=ooQfL0U6eYU" TargetMode="External"/><Relationship Id="rId3" Type="http://schemas.openxmlformats.org/officeDocument/2006/relationships/hyperlink" Target="https://www.youtube.com/watch?v=6uW9H2AtlDI" TargetMode="External"/><Relationship Id="rId7" Type="http://schemas.openxmlformats.org/officeDocument/2006/relationships/hyperlink" Target="https://www.youtube.com/watch?v=sbk67kipZXQ" TargetMode="External"/><Relationship Id="rId12" Type="http://schemas.openxmlformats.org/officeDocument/2006/relationships/hyperlink" Target="https://www.youtube.com/watch?v=BbwrVQjM9Ko" TargetMode="External"/><Relationship Id="rId2" Type="http://schemas.openxmlformats.org/officeDocument/2006/relationships/hyperlink" Target="https://www.youtube.com/watch?v=lvBgjBWCimM" TargetMode="External"/><Relationship Id="rId1" Type="http://schemas.openxmlformats.org/officeDocument/2006/relationships/slideLayout" Target="../slideLayouts/slideLayout2.xml"/><Relationship Id="rId6" Type="http://schemas.openxmlformats.org/officeDocument/2006/relationships/hyperlink" Target="https://www.youtube.com/watch?v=Ba8sxIcxLzg" TargetMode="External"/><Relationship Id="rId11" Type="http://schemas.openxmlformats.org/officeDocument/2006/relationships/hyperlink" Target="https://www.youtube.com/watch?v=uphEU2kqh0U" TargetMode="External"/><Relationship Id="rId5" Type="http://schemas.openxmlformats.org/officeDocument/2006/relationships/hyperlink" Target="https://www.youtube.com/watch?v=kiWUN_kMivw" TargetMode="External"/><Relationship Id="rId10" Type="http://schemas.openxmlformats.org/officeDocument/2006/relationships/hyperlink" Target="https://www.youtube.com/watch?v=AvBY2zIWW54" TargetMode="External"/><Relationship Id="rId4" Type="http://schemas.openxmlformats.org/officeDocument/2006/relationships/hyperlink" Target="https://www.youtube.com/watch?v=zw00Y6Hqi5Q" TargetMode="External"/><Relationship Id="rId9" Type="http://schemas.openxmlformats.org/officeDocument/2006/relationships/hyperlink" Target="https://www.youtube.com/watch?v=KJG8EF6pQGA&amp;list=PLEFFm8qK9DqgNGz6XOQqTBO6sZG_Pp1to"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dz0K6NFi2pI" TargetMode="External"/><Relationship Id="rId2" Type="http://schemas.openxmlformats.org/officeDocument/2006/relationships/hyperlink" Target="https://www.youtube.com/watch?v=51TGeYOeTqk" TargetMode="External"/><Relationship Id="rId1" Type="http://schemas.openxmlformats.org/officeDocument/2006/relationships/slideLayout" Target="../slideLayouts/slideLayout2.xml"/><Relationship Id="rId6" Type="http://schemas.openxmlformats.org/officeDocument/2006/relationships/hyperlink" Target="https://www.youtube.com/watch?v=2eNOhMczyoQ" TargetMode="External"/><Relationship Id="rId5" Type="http://schemas.openxmlformats.org/officeDocument/2006/relationships/hyperlink" Target="https://www.youtube.com/watch?v=hEBR6q25uSU" TargetMode="External"/><Relationship Id="rId4" Type="http://schemas.openxmlformats.org/officeDocument/2006/relationships/hyperlink" Target="https://www.youtube.com/watch?v=3E6M3i7IR1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2tUcDYf5WMo" TargetMode="External"/><Relationship Id="rId2" Type="http://schemas.openxmlformats.org/officeDocument/2006/relationships/hyperlink" Target="https://www.youtube.com/watch?v=kS_nInPpP6Y" TargetMode="External"/><Relationship Id="rId1" Type="http://schemas.openxmlformats.org/officeDocument/2006/relationships/slideLayout" Target="../slideLayouts/slideLayout2.xml"/><Relationship Id="rId6" Type="http://schemas.openxmlformats.org/officeDocument/2006/relationships/hyperlink" Target="https://www.youtube.com/watch?v=_mfdRUeopMQ" TargetMode="External"/><Relationship Id="rId5" Type="http://schemas.openxmlformats.org/officeDocument/2006/relationships/hyperlink" Target="https://www.youtube.com/watch?v=5Bbu4dA6c6g" TargetMode="External"/><Relationship Id="rId4" Type="http://schemas.openxmlformats.org/officeDocument/2006/relationships/hyperlink" Target="https://www.youtube.com/watch?v=tFMmUxkW8w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sf3t8FGKoAA" TargetMode="External"/><Relationship Id="rId2" Type="http://schemas.openxmlformats.org/officeDocument/2006/relationships/hyperlink" Target="https://www.youtube.com/channel/UC1nc3siezNQ-k-7gQcut2Cg" TargetMode="External"/><Relationship Id="rId1" Type="http://schemas.openxmlformats.org/officeDocument/2006/relationships/slideLayout" Target="../slideLayouts/slideLayout2.xml"/><Relationship Id="rId6" Type="http://schemas.openxmlformats.org/officeDocument/2006/relationships/hyperlink" Target="https://www.youtube.com/watch?v=bU7eK1HIm9w" TargetMode="External"/><Relationship Id="rId5" Type="http://schemas.openxmlformats.org/officeDocument/2006/relationships/hyperlink" Target="https://www.youtube.com/watch?v=pxs4cjWzJF0" TargetMode="External"/><Relationship Id="rId4" Type="http://schemas.openxmlformats.org/officeDocument/2006/relationships/hyperlink" Target="https://www.youtube.com/watch?v=B-jVdJ-GGjQ"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channel/UC7aLrKMn5QCoTvu5yz_0iYg" TargetMode="External"/><Relationship Id="rId2" Type="http://schemas.openxmlformats.org/officeDocument/2006/relationships/hyperlink" Target="https://www.youtube.com/watch?v=q1j5-xZDbxw" TargetMode="External"/><Relationship Id="rId1" Type="http://schemas.openxmlformats.org/officeDocument/2006/relationships/slideLayout" Target="../slideLayouts/slideLayout2.xml"/><Relationship Id="rId6" Type="http://schemas.openxmlformats.org/officeDocument/2006/relationships/hyperlink" Target="https://www.youtube.com/watch?v=9JYJEq-igOs" TargetMode="External"/><Relationship Id="rId5" Type="http://schemas.openxmlformats.org/officeDocument/2006/relationships/hyperlink" Target="https://www.youtube.com/watch?v=yXU8zQno4Ck" TargetMode="External"/><Relationship Id="rId4" Type="http://schemas.openxmlformats.org/officeDocument/2006/relationships/hyperlink" Target="https://www.youtube.com/watch?v=pG9BWV-bMfM"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husflid.no/fagsider/bunad_folkedrakt/kulturarv_som_raknar_i_saumen/bunadens_verdi_boer_holdes_kjaer" TargetMode="External"/><Relationship Id="rId3" Type="http://schemas.openxmlformats.org/officeDocument/2006/relationships/hyperlink" Target="http://unesco.no/kultur/immateriellkulturarv/" TargetMode="External"/><Relationship Id="rId7" Type="http://schemas.openxmlformats.org/officeDocument/2006/relationships/hyperlink" Target="https://www.youtube.com/watch?v=LE6mvI9hWZc&amp;t=3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ungdomslag.no/kva-skjer/artikkel/ein-bunad-for-alle/" TargetMode="External"/><Relationship Id="rId5" Type="http://schemas.openxmlformats.org/officeDocument/2006/relationships/hyperlink" Target="https://www.kulturradet.no/immateriell-kulturarv" TargetMode="External"/><Relationship Id="rId4" Type="http://schemas.openxmlformats.org/officeDocument/2006/relationships/hyperlink" Target="https://www.immateriellkulturarv.no/" TargetMode="External"/><Relationship Id="rId9" Type="http://schemas.openxmlformats.org/officeDocument/2006/relationships/hyperlink" Target="https://lesesenteret.uis.no/article.php?articleID=82964&amp;categoryID=1343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ungdomslag-my.sharepoint.com/:b:/g/personal/rita_ungdomslag_no/ESrRs7b7pVJKmTVhRAB7yqgB5B0lZSeLV4FkZ714UoYnjQ?e=4fcK3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sz="8800">
                <a:latin typeface="+mn-lt"/>
                <a:ea typeface="Ayuthaya" pitchFamily="2" charset="-34"/>
                <a:cs typeface="Abadi" panose="020F0502020204030204" pitchFamily="34" charset="0"/>
              </a:rPr>
              <a:t>BUNAD</a:t>
            </a:r>
            <a:endParaRPr lang="nb-NO">
              <a:latin typeface="+mn-lt"/>
              <a:ea typeface="Ayuthaya" pitchFamily="2" charset="-34"/>
              <a:cs typeface="Abadi" panose="020F0502020204030204" pitchFamily="34" charset="0"/>
            </a:endParaRPr>
          </a:p>
        </p:txBody>
      </p:sp>
      <p:sp>
        <p:nvSpPr>
          <p:cNvPr id="3" name="Undertittel 2"/>
          <p:cNvSpPr>
            <a:spLocks noGrp="1"/>
          </p:cNvSpPr>
          <p:nvPr>
            <p:ph type="subTitle" idx="1"/>
          </p:nvPr>
        </p:nvSpPr>
        <p:spPr/>
        <p:txBody>
          <a:bodyPr/>
          <a:lstStyle/>
          <a:p>
            <a:r>
              <a:rPr lang="nn-NO" dirty="0"/>
              <a:t>Eit formidlingsopplegg for målgruppa </a:t>
            </a:r>
            <a:r>
              <a:rPr lang="nn-NO" sz="3200" dirty="0"/>
              <a:t>13-16</a:t>
            </a:r>
            <a:r>
              <a:rPr lang="nn-NO" dirty="0"/>
              <a:t> år</a:t>
            </a:r>
          </a:p>
        </p:txBody>
      </p:sp>
    </p:spTree>
    <p:extLst>
      <p:ext uri="{BB962C8B-B14F-4D97-AF65-F5344CB8AC3E}">
        <p14:creationId xmlns:p14="http://schemas.microsoft.com/office/powerpoint/2010/main" val="425312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A43ABFA-E678-BA41-85E7-024FB99D04DA}"/>
              </a:ext>
            </a:extLst>
          </p:cNvPr>
          <p:cNvSpPr>
            <a:spLocks noGrp="1"/>
          </p:cNvSpPr>
          <p:nvPr>
            <p:ph idx="1"/>
          </p:nvPr>
        </p:nvSpPr>
        <p:spPr/>
        <p:txBody>
          <a:bodyPr/>
          <a:lstStyle/>
          <a:p>
            <a:r>
              <a:rPr lang="nn-NO" dirty="0"/>
              <a:t>Er det greitt med </a:t>
            </a:r>
            <a:br>
              <a:rPr lang="nn-NO" dirty="0"/>
            </a:br>
            <a:r>
              <a:rPr lang="nn-NO" dirty="0"/>
              <a:t>joggesko til bunad?</a:t>
            </a:r>
          </a:p>
        </p:txBody>
      </p:sp>
      <p:pic>
        <p:nvPicPr>
          <p:cNvPr id="5" name="Bilde 4">
            <a:extLst>
              <a:ext uri="{FF2B5EF4-FFF2-40B4-BE49-F238E27FC236}">
                <a16:creationId xmlns:a16="http://schemas.microsoft.com/office/drawing/2014/main" id="{7ABD09D6-EB8C-D54E-90B3-E2B70BE169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90494" y="2329441"/>
            <a:ext cx="5563306" cy="4167611"/>
          </a:xfrm>
          <a:prstGeom prst="rect">
            <a:avLst/>
          </a:prstGeom>
          <a:ln w="38100">
            <a:solidFill>
              <a:srgbClr val="C00000"/>
            </a:solidFill>
          </a:ln>
        </p:spPr>
      </p:pic>
    </p:spTree>
    <p:extLst>
      <p:ext uri="{BB962C8B-B14F-4D97-AF65-F5344CB8AC3E}">
        <p14:creationId xmlns:p14="http://schemas.microsoft.com/office/powerpoint/2010/main" val="4277128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B61D2B7-AC3A-0042-921A-8B1B28B2D107}"/>
              </a:ext>
            </a:extLst>
          </p:cNvPr>
          <p:cNvSpPr>
            <a:spLocks noGrp="1"/>
          </p:cNvSpPr>
          <p:nvPr>
            <p:ph idx="1"/>
          </p:nvPr>
        </p:nvSpPr>
        <p:spPr/>
        <p:txBody>
          <a:bodyPr/>
          <a:lstStyle/>
          <a:p>
            <a:r>
              <a:rPr lang="nn-NO" dirty="0"/>
              <a:t>Kan ein bruke sminke </a:t>
            </a:r>
            <a:br>
              <a:rPr lang="nn-NO" dirty="0"/>
            </a:br>
            <a:r>
              <a:rPr lang="nn-NO" dirty="0"/>
              <a:t>når ein har på seg bunad?</a:t>
            </a:r>
          </a:p>
        </p:txBody>
      </p:sp>
      <p:pic>
        <p:nvPicPr>
          <p:cNvPr id="5" name="Bilde 4">
            <a:extLst>
              <a:ext uri="{FF2B5EF4-FFF2-40B4-BE49-F238E27FC236}">
                <a16:creationId xmlns:a16="http://schemas.microsoft.com/office/drawing/2014/main" id="{46185A76-E853-E14F-8BF7-378E9835E63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70087" y="2449833"/>
            <a:ext cx="6083713" cy="4060760"/>
          </a:xfrm>
          <a:prstGeom prst="rect">
            <a:avLst/>
          </a:prstGeom>
          <a:ln w="38100">
            <a:solidFill>
              <a:srgbClr val="C00000"/>
            </a:solidFill>
          </a:ln>
        </p:spPr>
      </p:pic>
    </p:spTree>
    <p:extLst>
      <p:ext uri="{BB962C8B-B14F-4D97-AF65-F5344CB8AC3E}">
        <p14:creationId xmlns:p14="http://schemas.microsoft.com/office/powerpoint/2010/main" val="3233117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BF4C9F1-4958-474F-88D9-73959C1D3CCC}"/>
              </a:ext>
            </a:extLst>
          </p:cNvPr>
          <p:cNvSpPr>
            <a:spLocks noGrp="1"/>
          </p:cNvSpPr>
          <p:nvPr>
            <p:ph idx="1"/>
          </p:nvPr>
        </p:nvSpPr>
        <p:spPr/>
        <p:txBody>
          <a:bodyPr/>
          <a:lstStyle/>
          <a:p>
            <a:r>
              <a:rPr lang="nn-NO" dirty="0"/>
              <a:t>Bør det finnast reglar for </a:t>
            </a:r>
            <a:br>
              <a:rPr lang="nn-NO" dirty="0"/>
            </a:br>
            <a:r>
              <a:rPr lang="nn-NO" dirty="0"/>
              <a:t>kva ein kan ete og </a:t>
            </a:r>
            <a:br>
              <a:rPr lang="nn-NO" dirty="0"/>
            </a:br>
            <a:r>
              <a:rPr lang="nn-NO" dirty="0"/>
              <a:t>drikke når ein går i bunad?</a:t>
            </a:r>
          </a:p>
        </p:txBody>
      </p:sp>
      <p:pic>
        <p:nvPicPr>
          <p:cNvPr id="5" name="Bilde 4">
            <a:extLst>
              <a:ext uri="{FF2B5EF4-FFF2-40B4-BE49-F238E27FC236}">
                <a16:creationId xmlns:a16="http://schemas.microsoft.com/office/drawing/2014/main" id="{2AEB8462-04D2-BA43-BEB2-23E4AD72D0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16795" y="3260557"/>
            <a:ext cx="3344778" cy="3344778"/>
          </a:xfrm>
          <a:prstGeom prst="rect">
            <a:avLst/>
          </a:prstGeom>
          <a:ln w="38100">
            <a:solidFill>
              <a:srgbClr val="C00000"/>
            </a:solidFill>
          </a:ln>
        </p:spPr>
      </p:pic>
      <p:pic>
        <p:nvPicPr>
          <p:cNvPr id="7" name="Bilde 6">
            <a:extLst>
              <a:ext uri="{FF2B5EF4-FFF2-40B4-BE49-F238E27FC236}">
                <a16:creationId xmlns:a16="http://schemas.microsoft.com/office/drawing/2014/main" id="{FDDCB208-E2F2-8B4C-955F-D5E69849B74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37249" y="2610851"/>
            <a:ext cx="5992227" cy="3994484"/>
          </a:xfrm>
          <a:prstGeom prst="rect">
            <a:avLst/>
          </a:prstGeom>
          <a:ln w="38100">
            <a:solidFill>
              <a:srgbClr val="C00000"/>
            </a:solidFill>
          </a:ln>
        </p:spPr>
      </p:pic>
    </p:spTree>
    <p:extLst>
      <p:ext uri="{BB962C8B-B14F-4D97-AF65-F5344CB8AC3E}">
        <p14:creationId xmlns:p14="http://schemas.microsoft.com/office/powerpoint/2010/main" val="150687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7208B37-10BD-914F-8A11-B09458BC092E}"/>
              </a:ext>
            </a:extLst>
          </p:cNvPr>
          <p:cNvSpPr>
            <a:spLocks noGrp="1"/>
          </p:cNvSpPr>
          <p:nvPr>
            <p:ph idx="1"/>
          </p:nvPr>
        </p:nvSpPr>
        <p:spPr/>
        <p:txBody>
          <a:bodyPr/>
          <a:lstStyle/>
          <a:p>
            <a:r>
              <a:rPr lang="nn-NO" dirty="0"/>
              <a:t>Må ein bruke hovudplagg til bunad?</a:t>
            </a:r>
          </a:p>
          <a:p>
            <a:r>
              <a:rPr lang="nn-NO" dirty="0"/>
              <a:t>Og er det lov med hijab til bunaden?</a:t>
            </a:r>
          </a:p>
        </p:txBody>
      </p:sp>
      <p:pic>
        <p:nvPicPr>
          <p:cNvPr id="4" name="Bilde 3">
            <a:extLst>
              <a:ext uri="{FF2B5EF4-FFF2-40B4-BE49-F238E27FC236}">
                <a16:creationId xmlns:a16="http://schemas.microsoft.com/office/drawing/2014/main" id="{B652A6FA-ECEF-2B4C-9209-F2248D5450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30951" y="2914650"/>
            <a:ext cx="5222849" cy="3486150"/>
          </a:xfrm>
          <a:prstGeom prst="rect">
            <a:avLst/>
          </a:prstGeom>
          <a:ln w="38100">
            <a:solidFill>
              <a:srgbClr val="C00000"/>
            </a:solidFill>
          </a:ln>
        </p:spPr>
      </p:pic>
    </p:spTree>
    <p:extLst>
      <p:ext uri="{BB962C8B-B14F-4D97-AF65-F5344CB8AC3E}">
        <p14:creationId xmlns:p14="http://schemas.microsoft.com/office/powerpoint/2010/main" val="209216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BF19C20-6C83-B34D-811D-EA7641204AFA}"/>
              </a:ext>
            </a:extLst>
          </p:cNvPr>
          <p:cNvSpPr>
            <a:spLocks noGrp="1"/>
          </p:cNvSpPr>
          <p:nvPr>
            <p:ph idx="1"/>
          </p:nvPr>
        </p:nvSpPr>
        <p:spPr>
          <a:xfrm>
            <a:off x="826168" y="1837657"/>
            <a:ext cx="10515600" cy="4167610"/>
          </a:xfrm>
        </p:spPr>
        <p:txBody>
          <a:bodyPr/>
          <a:lstStyle/>
          <a:p>
            <a:r>
              <a:rPr lang="nn-NO" dirty="0"/>
              <a:t>Kan kven som helst bruke bunad?</a:t>
            </a:r>
          </a:p>
          <a:p>
            <a:endParaRPr lang="nn-NO" dirty="0"/>
          </a:p>
          <a:p>
            <a:pPr marL="0" indent="0">
              <a:buNone/>
            </a:pPr>
            <a:endParaRPr lang="nn-NO" dirty="0"/>
          </a:p>
        </p:txBody>
      </p:sp>
      <p:pic>
        <p:nvPicPr>
          <p:cNvPr id="4" name="Bilde 3">
            <a:extLst>
              <a:ext uri="{FF2B5EF4-FFF2-40B4-BE49-F238E27FC236}">
                <a16:creationId xmlns:a16="http://schemas.microsoft.com/office/drawing/2014/main" id="{393F511F-901F-BE4D-BF0C-74C957CA57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8856" y="2689660"/>
            <a:ext cx="4163465" cy="3315607"/>
          </a:xfrm>
          <a:prstGeom prst="rect">
            <a:avLst/>
          </a:prstGeom>
          <a:ln w="38100">
            <a:solidFill>
              <a:srgbClr val="C00000"/>
            </a:solidFill>
          </a:ln>
        </p:spPr>
      </p:pic>
    </p:spTree>
    <p:extLst>
      <p:ext uri="{BB962C8B-B14F-4D97-AF65-F5344CB8AC3E}">
        <p14:creationId xmlns:p14="http://schemas.microsoft.com/office/powerpoint/2010/main" val="271077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9CC8013-86D2-394B-9AC6-FB150282CD08}"/>
              </a:ext>
            </a:extLst>
          </p:cNvPr>
          <p:cNvPicPr>
            <a:picLocks noChangeAspect="1"/>
          </p:cNvPicPr>
          <p:nvPr/>
        </p:nvPicPr>
        <p:blipFill rotWithShape="1">
          <a:blip r:embed="rId2" cstate="print">
            <a:alphaModFix amt="35000"/>
            <a:extLst>
              <a:ext uri="{28A0092B-C50C-407E-A947-70E740481C1C}">
                <a14:useLocalDpi xmlns:a14="http://schemas.microsoft.com/office/drawing/2010/main"/>
              </a:ext>
            </a:extLst>
          </a:blip>
          <a:srcRect/>
          <a:stretch/>
        </p:blipFill>
        <p:spPr>
          <a:xfrm>
            <a:off x="20" y="1021"/>
            <a:ext cx="12191980" cy="6855958"/>
          </a:xfrm>
          <a:prstGeom prst="rect">
            <a:avLst/>
          </a:prstGeom>
        </p:spPr>
      </p:pic>
      <p:sp>
        <p:nvSpPr>
          <p:cNvPr id="3" name="Plassholder for innhold 2">
            <a:extLst>
              <a:ext uri="{FF2B5EF4-FFF2-40B4-BE49-F238E27FC236}">
                <a16:creationId xmlns:a16="http://schemas.microsoft.com/office/drawing/2014/main" id="{4776E1FD-099E-A34F-91D3-CCB0A613CBF6}"/>
              </a:ext>
            </a:extLst>
          </p:cNvPr>
          <p:cNvSpPr>
            <a:spLocks noGrp="1"/>
          </p:cNvSpPr>
          <p:nvPr>
            <p:ph idx="1"/>
          </p:nvPr>
        </p:nvSpPr>
        <p:spPr>
          <a:xfrm>
            <a:off x="720992" y="1941362"/>
            <a:ext cx="4492454" cy="2419097"/>
          </a:xfrm>
        </p:spPr>
        <p:txBody>
          <a:bodyPr anchor="t">
            <a:normAutofit/>
          </a:bodyPr>
          <a:lstStyle/>
          <a:p>
            <a:r>
              <a:rPr lang="nn-NO" dirty="0"/>
              <a:t>Finst det fine og stygge bunader?</a:t>
            </a:r>
          </a:p>
        </p:txBody>
      </p:sp>
      <p:sp>
        <p:nvSpPr>
          <p:cNvPr id="19" name="Oval 21">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Bilde 16">
            <a:extLst>
              <a:ext uri="{FF2B5EF4-FFF2-40B4-BE49-F238E27FC236}">
                <a16:creationId xmlns:a16="http://schemas.microsoft.com/office/drawing/2014/main" id="{21A3A935-7E12-284D-A93D-029343B6ECC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1420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0" name="Freeform: Shape 23">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5">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Bilde 12">
            <a:extLst>
              <a:ext uri="{FF2B5EF4-FFF2-40B4-BE49-F238E27FC236}">
                <a16:creationId xmlns:a16="http://schemas.microsoft.com/office/drawing/2014/main" id="{84D13215-03F2-6E49-A394-CFCF860D8A4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
          <a:stretch/>
        </p:blipFill>
        <p:spPr>
          <a:xfrm>
            <a:off x="5886020" y="2715337"/>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1" name="Bilde 10">
            <a:extLst>
              <a:ext uri="{FF2B5EF4-FFF2-40B4-BE49-F238E27FC236}">
                <a16:creationId xmlns:a16="http://schemas.microsoft.com/office/drawing/2014/main" id="{DEA70561-152A-1842-BA58-77341A43AE8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3"/>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3" name="Freeform: Shape 27">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de 6">
            <a:extLst>
              <a:ext uri="{FF2B5EF4-FFF2-40B4-BE49-F238E27FC236}">
                <a16:creationId xmlns:a16="http://schemas.microsoft.com/office/drawing/2014/main" id="{1A939053-6682-8A41-8DDA-949CD000A27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818614" y="4769536"/>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25" name="Freeform: Shape 29">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Bilde 14">
            <a:extLst>
              <a:ext uri="{FF2B5EF4-FFF2-40B4-BE49-F238E27FC236}">
                <a16:creationId xmlns:a16="http://schemas.microsoft.com/office/drawing/2014/main" id="{DDA4FF63-DDD2-3349-B768-BED3A306005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404737443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655AE9F-2827-B647-A609-E1C90C196466}"/>
              </a:ext>
            </a:extLst>
          </p:cNvPr>
          <p:cNvSpPr>
            <a:spLocks noGrp="1"/>
          </p:cNvSpPr>
          <p:nvPr>
            <p:ph idx="1"/>
          </p:nvPr>
        </p:nvSpPr>
        <p:spPr/>
        <p:txBody>
          <a:bodyPr vert="horz" lIns="91440" tIns="45720" rIns="91440" bIns="45720" rtlCol="0" anchor="t">
            <a:normAutofit/>
          </a:bodyPr>
          <a:lstStyle/>
          <a:p>
            <a:r>
              <a:rPr lang="nn-NO" dirty="0"/>
              <a:t>Bør </a:t>
            </a:r>
            <a:r>
              <a:rPr lang="nn-NO"/>
              <a:t>gutar</a:t>
            </a:r>
            <a:r>
              <a:rPr lang="nn-NO" dirty="0"/>
              <a:t> også få bunad </a:t>
            </a:r>
            <a:br>
              <a:rPr lang="nn-NO" dirty="0"/>
            </a:br>
            <a:r>
              <a:rPr lang="nn-NO" dirty="0"/>
              <a:t>til konfirmasjonen?</a:t>
            </a:r>
          </a:p>
        </p:txBody>
      </p:sp>
      <p:pic>
        <p:nvPicPr>
          <p:cNvPr id="5" name="Bilde 4">
            <a:extLst>
              <a:ext uri="{FF2B5EF4-FFF2-40B4-BE49-F238E27FC236}">
                <a16:creationId xmlns:a16="http://schemas.microsoft.com/office/drawing/2014/main" id="{3311911C-41AA-1B40-B0A7-D791A5A030B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29059" y="1226388"/>
            <a:ext cx="4295372" cy="5366084"/>
          </a:xfrm>
          <a:prstGeom prst="rect">
            <a:avLst/>
          </a:prstGeom>
          <a:ln w="38100">
            <a:solidFill>
              <a:srgbClr val="C00000"/>
            </a:solidFill>
          </a:ln>
        </p:spPr>
      </p:pic>
    </p:spTree>
    <p:extLst>
      <p:ext uri="{BB962C8B-B14F-4D97-AF65-F5344CB8AC3E}">
        <p14:creationId xmlns:p14="http://schemas.microsoft.com/office/powerpoint/2010/main" val="4215768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823AEF6-F2EA-734A-9EFD-10A4A3AB221C}"/>
              </a:ext>
            </a:extLst>
          </p:cNvPr>
          <p:cNvSpPr>
            <a:spLocks noGrp="1"/>
          </p:cNvSpPr>
          <p:nvPr>
            <p:ph idx="1"/>
          </p:nvPr>
        </p:nvSpPr>
        <p:spPr/>
        <p:txBody>
          <a:bodyPr/>
          <a:lstStyle/>
          <a:p>
            <a:r>
              <a:rPr lang="nn-NO" dirty="0"/>
              <a:t>Er det nokre reglar for kva </a:t>
            </a:r>
            <a:br>
              <a:rPr lang="nn-NO" dirty="0"/>
            </a:br>
            <a:r>
              <a:rPr lang="nn-NO" dirty="0"/>
              <a:t>ein kan gjere eller kva ein </a:t>
            </a:r>
            <a:br>
              <a:rPr lang="nn-NO" dirty="0"/>
            </a:br>
            <a:r>
              <a:rPr lang="nn-NO" dirty="0"/>
              <a:t>kan ha på seg når </a:t>
            </a:r>
            <a:br>
              <a:rPr lang="nn-NO" dirty="0"/>
            </a:br>
            <a:r>
              <a:rPr lang="nn-NO" dirty="0"/>
              <a:t>ein er i bunad?</a:t>
            </a:r>
          </a:p>
        </p:txBody>
      </p:sp>
      <p:pic>
        <p:nvPicPr>
          <p:cNvPr id="5" name="Bilde 4">
            <a:extLst>
              <a:ext uri="{FF2B5EF4-FFF2-40B4-BE49-F238E27FC236}">
                <a16:creationId xmlns:a16="http://schemas.microsoft.com/office/drawing/2014/main" id="{3E4C37A9-731F-854C-871C-31E7D57B08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9401" y="1832811"/>
            <a:ext cx="4724400" cy="4724400"/>
          </a:xfrm>
          <a:prstGeom prst="rect">
            <a:avLst/>
          </a:prstGeom>
          <a:ln w="38100">
            <a:solidFill>
              <a:srgbClr val="C00000"/>
            </a:solidFill>
          </a:ln>
        </p:spPr>
      </p:pic>
      <p:pic>
        <p:nvPicPr>
          <p:cNvPr id="13" name="Bild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53618" y="3777025"/>
            <a:ext cx="2173445" cy="2587758"/>
          </a:xfrm>
          <a:prstGeom prst="rect">
            <a:avLst/>
          </a:prstGeom>
          <a:ln w="38100">
            <a:solidFill>
              <a:srgbClr val="C00000"/>
            </a:solidFill>
          </a:ln>
        </p:spPr>
      </p:pic>
    </p:spTree>
    <p:extLst>
      <p:ext uri="{BB962C8B-B14F-4D97-AF65-F5344CB8AC3E}">
        <p14:creationId xmlns:p14="http://schemas.microsoft.com/office/powerpoint/2010/main" val="92336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7F8DE1-E277-1C4D-B9ED-F0A22A129880}"/>
              </a:ext>
            </a:extLst>
          </p:cNvPr>
          <p:cNvSpPr>
            <a:spLocks noGrp="1"/>
          </p:cNvSpPr>
          <p:nvPr>
            <p:ph type="title"/>
          </p:nvPr>
        </p:nvSpPr>
        <p:spPr/>
        <p:txBody>
          <a:bodyPr/>
          <a:lstStyle/>
          <a:p>
            <a:r>
              <a:rPr lang="nb-NO"/>
              <a:t>PRAKTISK ARBEID	</a:t>
            </a:r>
          </a:p>
        </p:txBody>
      </p:sp>
      <p:sp>
        <p:nvSpPr>
          <p:cNvPr id="3" name="Plassholder for innhold 2">
            <a:extLst>
              <a:ext uri="{FF2B5EF4-FFF2-40B4-BE49-F238E27FC236}">
                <a16:creationId xmlns:a16="http://schemas.microsoft.com/office/drawing/2014/main" id="{D6739CD5-EC13-F048-A0DF-F36F67FC9522}"/>
              </a:ext>
            </a:extLst>
          </p:cNvPr>
          <p:cNvSpPr>
            <a:spLocks noGrp="1"/>
          </p:cNvSpPr>
          <p:nvPr>
            <p:ph idx="1"/>
          </p:nvPr>
        </p:nvSpPr>
        <p:spPr/>
        <p:txBody>
          <a:bodyPr/>
          <a:lstStyle/>
          <a:p>
            <a:pPr marL="0" indent="0">
              <a:buNone/>
            </a:pPr>
            <a:r>
              <a:rPr lang="nn-NO" dirty="0"/>
              <a:t>Lær ein teknikk – skap noko sjølv</a:t>
            </a:r>
          </a:p>
        </p:txBody>
      </p:sp>
      <p:pic>
        <p:nvPicPr>
          <p:cNvPr id="5" name="Bilde 4">
            <a:extLst>
              <a:ext uri="{FF2B5EF4-FFF2-40B4-BE49-F238E27FC236}">
                <a16:creationId xmlns:a16="http://schemas.microsoft.com/office/drawing/2014/main" id="{2ED32EAC-FAF7-FC4D-B30D-483770B4F6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2429" y="1415774"/>
            <a:ext cx="3391504" cy="5077101"/>
          </a:xfrm>
          <a:prstGeom prst="rect">
            <a:avLst/>
          </a:prstGeom>
          <a:ln w="38100">
            <a:solidFill>
              <a:srgbClr val="C00000"/>
            </a:solidFill>
          </a:ln>
        </p:spPr>
      </p:pic>
    </p:spTree>
    <p:extLst>
      <p:ext uri="{BB962C8B-B14F-4D97-AF65-F5344CB8AC3E}">
        <p14:creationId xmlns:p14="http://schemas.microsoft.com/office/powerpoint/2010/main" val="869125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4E09CC-552D-4C4C-860C-E5CE6DF1F53B}"/>
              </a:ext>
            </a:extLst>
          </p:cNvPr>
          <p:cNvSpPr>
            <a:spLocks noGrp="1"/>
          </p:cNvSpPr>
          <p:nvPr>
            <p:ph type="title"/>
          </p:nvPr>
        </p:nvSpPr>
        <p:spPr/>
        <p:txBody>
          <a:bodyPr/>
          <a:lstStyle/>
          <a:p>
            <a:r>
              <a:rPr lang="nb-NO"/>
              <a:t>IMMATERIELL KULTURARV		</a:t>
            </a:r>
          </a:p>
        </p:txBody>
      </p:sp>
      <p:sp>
        <p:nvSpPr>
          <p:cNvPr id="3" name="Plassholder for innhold 2">
            <a:extLst>
              <a:ext uri="{FF2B5EF4-FFF2-40B4-BE49-F238E27FC236}">
                <a16:creationId xmlns:a16="http://schemas.microsoft.com/office/drawing/2014/main" id="{43FD5960-1B1F-274C-9459-625A2C341BFD}"/>
              </a:ext>
            </a:extLst>
          </p:cNvPr>
          <p:cNvSpPr>
            <a:spLocks noGrp="1"/>
          </p:cNvSpPr>
          <p:nvPr>
            <p:ph idx="1"/>
          </p:nvPr>
        </p:nvSpPr>
        <p:spPr/>
        <p:txBody>
          <a:bodyPr>
            <a:normAutofit fontScale="92500"/>
          </a:bodyPr>
          <a:lstStyle/>
          <a:p>
            <a:r>
              <a:rPr lang="nn-NO" dirty="0"/>
              <a:t>Immateriell kulturarv er </a:t>
            </a:r>
            <a:r>
              <a:rPr lang="nn-NO" b="1" i="1" dirty="0"/>
              <a:t>levande tradisjonar </a:t>
            </a:r>
            <a:r>
              <a:rPr lang="nn-NO" i="1" dirty="0"/>
              <a:t>og tradisjonell kunnskap som blir overført mellom folk </a:t>
            </a:r>
            <a:r>
              <a:rPr lang="nn-NO" dirty="0"/>
              <a:t>(Kulturrådet)</a:t>
            </a:r>
          </a:p>
          <a:p>
            <a:pPr lvl="1"/>
            <a:r>
              <a:rPr lang="nn-NO" dirty="0"/>
              <a:t>Handverk</a:t>
            </a:r>
          </a:p>
          <a:p>
            <a:pPr lvl="1"/>
            <a:r>
              <a:rPr lang="nn-NO" dirty="0"/>
              <a:t>Musikk</a:t>
            </a:r>
          </a:p>
          <a:p>
            <a:pPr lvl="1"/>
            <a:r>
              <a:rPr lang="nn-NO" dirty="0"/>
              <a:t>Dans</a:t>
            </a:r>
          </a:p>
          <a:p>
            <a:pPr lvl="1"/>
            <a:r>
              <a:rPr lang="nn-NO" dirty="0"/>
              <a:t>Mattradisjonar</a:t>
            </a:r>
          </a:p>
          <a:p>
            <a:pPr lvl="1"/>
            <a:r>
              <a:rPr lang="nn-NO" dirty="0"/>
              <a:t>Ritual</a:t>
            </a:r>
          </a:p>
          <a:p>
            <a:pPr lvl="1"/>
            <a:r>
              <a:rPr lang="nn-NO" dirty="0"/>
              <a:t>Munnlege forteljingar</a:t>
            </a:r>
          </a:p>
          <a:p>
            <a:pPr marL="0" indent="0">
              <a:buNone/>
            </a:pPr>
            <a:endParaRPr lang="nn-NO" dirty="0"/>
          </a:p>
          <a:p>
            <a:r>
              <a:rPr lang="nn-NO" dirty="0"/>
              <a:t>Les om ulike former for immateriell kulturarv på nettsida til  </a:t>
            </a:r>
            <a:r>
              <a:rPr lang="nn-NO" dirty="0">
                <a:hlinkClick r:id="rId3"/>
              </a:rPr>
              <a:t>Kulturrådet</a:t>
            </a:r>
            <a:r>
              <a:rPr lang="nn-NO" dirty="0"/>
              <a:t>.</a:t>
            </a:r>
          </a:p>
        </p:txBody>
      </p:sp>
    </p:spTree>
    <p:extLst>
      <p:ext uri="{BB962C8B-B14F-4D97-AF65-F5344CB8AC3E}">
        <p14:creationId xmlns:p14="http://schemas.microsoft.com/office/powerpoint/2010/main" val="322044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46B242-8C69-FC41-A347-626D80BB8308}"/>
              </a:ext>
            </a:extLst>
          </p:cNvPr>
          <p:cNvSpPr>
            <a:spLocks noGrp="1"/>
          </p:cNvSpPr>
          <p:nvPr>
            <p:ph type="title"/>
          </p:nvPr>
        </p:nvSpPr>
        <p:spPr>
          <a:xfrm>
            <a:off x="838200" y="365125"/>
            <a:ext cx="9465733" cy="1325563"/>
          </a:xfrm>
        </p:spPr>
        <p:txBody>
          <a:bodyPr/>
          <a:lstStyle/>
          <a:p>
            <a:r>
              <a:rPr lang="nb-NO" dirty="0"/>
              <a:t>BUNAD</a:t>
            </a:r>
          </a:p>
        </p:txBody>
      </p:sp>
      <p:sp>
        <p:nvSpPr>
          <p:cNvPr id="3" name="Plassholder for innhold 2">
            <a:extLst>
              <a:ext uri="{FF2B5EF4-FFF2-40B4-BE49-F238E27FC236}">
                <a16:creationId xmlns:a16="http://schemas.microsoft.com/office/drawing/2014/main" id="{E6653013-2D40-F249-B355-FA5748142679}"/>
              </a:ext>
            </a:extLst>
          </p:cNvPr>
          <p:cNvSpPr>
            <a:spLocks noGrp="1"/>
          </p:cNvSpPr>
          <p:nvPr>
            <p:ph idx="1"/>
          </p:nvPr>
        </p:nvSpPr>
        <p:spPr>
          <a:xfrm>
            <a:off x="838200" y="1825625"/>
            <a:ext cx="10515600" cy="4167610"/>
          </a:xfrm>
        </p:spPr>
        <p:txBody>
          <a:bodyPr/>
          <a:lstStyle/>
          <a:p>
            <a:r>
              <a:rPr lang="nn-NO" dirty="0"/>
              <a:t>Kva tenkjer du på når du ser ordet bunad?</a:t>
            </a:r>
          </a:p>
          <a:p>
            <a:endParaRPr lang="nn-NO" dirty="0"/>
          </a:p>
          <a:p>
            <a:pPr lvl="1"/>
            <a:r>
              <a:rPr lang="nn-NO" dirty="0"/>
              <a:t>Skriv for deg sjølv i fire minutt</a:t>
            </a:r>
          </a:p>
          <a:p>
            <a:pPr lvl="1"/>
            <a:r>
              <a:rPr lang="nn-NO" dirty="0"/>
              <a:t>Del med ein annan person</a:t>
            </a:r>
          </a:p>
          <a:p>
            <a:pPr lvl="1"/>
            <a:r>
              <a:rPr lang="nn-NO" dirty="0"/>
              <a:t>Del med heile gruppa</a:t>
            </a:r>
          </a:p>
        </p:txBody>
      </p:sp>
      <p:pic>
        <p:nvPicPr>
          <p:cNvPr id="5" name="Bilde 4">
            <a:extLst>
              <a:ext uri="{FF2B5EF4-FFF2-40B4-BE49-F238E27FC236}">
                <a16:creationId xmlns:a16="http://schemas.microsoft.com/office/drawing/2014/main" id="{D2439DD6-0551-1D4A-8857-F7B7F5D4AD0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72413" y="2017128"/>
            <a:ext cx="3581387" cy="4475747"/>
          </a:xfrm>
          <a:prstGeom prst="rect">
            <a:avLst/>
          </a:prstGeom>
          <a:ln w="38100">
            <a:solidFill>
              <a:srgbClr val="C00000"/>
            </a:solidFill>
          </a:ln>
        </p:spPr>
      </p:pic>
    </p:spTree>
    <p:extLst>
      <p:ext uri="{BB962C8B-B14F-4D97-AF65-F5344CB8AC3E}">
        <p14:creationId xmlns:p14="http://schemas.microsoft.com/office/powerpoint/2010/main" val="2422717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5194CC-747A-564F-880C-91EDDC68AAC7}"/>
              </a:ext>
            </a:extLst>
          </p:cNvPr>
          <p:cNvSpPr>
            <a:spLocks noGrp="1"/>
          </p:cNvSpPr>
          <p:nvPr>
            <p:ph type="title"/>
          </p:nvPr>
        </p:nvSpPr>
        <p:spPr/>
        <p:txBody>
          <a:bodyPr/>
          <a:lstStyle/>
          <a:p>
            <a:r>
              <a:rPr lang="nb-NO"/>
              <a:t>UNESCO	</a:t>
            </a:r>
          </a:p>
        </p:txBody>
      </p:sp>
      <p:sp>
        <p:nvSpPr>
          <p:cNvPr id="3" name="Plassholder for innhold 2">
            <a:extLst>
              <a:ext uri="{FF2B5EF4-FFF2-40B4-BE49-F238E27FC236}">
                <a16:creationId xmlns:a16="http://schemas.microsoft.com/office/drawing/2014/main" id="{64D60CD9-E910-624A-8D36-CB9A88B3B3D3}"/>
              </a:ext>
            </a:extLst>
          </p:cNvPr>
          <p:cNvSpPr>
            <a:spLocks noGrp="1"/>
          </p:cNvSpPr>
          <p:nvPr>
            <p:ph idx="1"/>
          </p:nvPr>
        </p:nvSpPr>
        <p:spPr/>
        <p:txBody>
          <a:bodyPr vert="horz" lIns="91440" tIns="45720" rIns="91440" bIns="45720" rtlCol="0" anchor="t">
            <a:normAutofit/>
          </a:bodyPr>
          <a:lstStyle/>
          <a:p>
            <a:r>
              <a:rPr lang="nn-NO" dirty="0"/>
              <a:t>FNs verdsomspennande organisasjon for utdanning, vitskap, kultur og kommunikasjon.</a:t>
            </a:r>
          </a:p>
          <a:p>
            <a:endParaRPr lang="nn-NO" dirty="0"/>
          </a:p>
          <a:p>
            <a:r>
              <a:rPr lang="nn-NO" dirty="0"/>
              <a:t>2003: Konvensjon om immateriell kulturarv </a:t>
            </a:r>
            <a:r>
              <a:rPr lang="nn-NO" sz="1200" dirty="0"/>
              <a:t>(UNESCOs liste over menneskehetens immaterielle kulturarv)</a:t>
            </a:r>
            <a:endParaRPr lang="nn-NO" sz="1200" dirty="0">
              <a:cs typeface="Calibri"/>
            </a:endParaRPr>
          </a:p>
          <a:p>
            <a:pPr lvl="1"/>
            <a:r>
              <a:rPr lang="nn-NO" dirty="0"/>
              <a:t>Sikre respekt for og auke bevisstheita omkring immateriell kulturarv.</a:t>
            </a:r>
          </a:p>
          <a:p>
            <a:pPr lvl="1"/>
            <a:r>
              <a:rPr lang="nn-NO" dirty="0"/>
              <a:t>Noreg signerte konvensjonen i 2007.</a:t>
            </a:r>
          </a:p>
          <a:p>
            <a:pPr lvl="1"/>
            <a:r>
              <a:rPr lang="nn-NO" dirty="0"/>
              <a:t>2019: Ei norsk oppføring på UNESCO si liste over immateriell kulturarv; </a:t>
            </a:r>
            <a:r>
              <a:rPr lang="nn-NO" dirty="0" err="1"/>
              <a:t>Oselvarverkstaden</a:t>
            </a:r>
            <a:endParaRPr lang="nn-NO" dirty="0"/>
          </a:p>
          <a:p>
            <a:pPr lvl="1"/>
            <a:r>
              <a:rPr lang="nn-NO" dirty="0"/>
              <a:t>Det </a:t>
            </a:r>
            <a:r>
              <a:rPr lang="nn-NO" dirty="0" err="1"/>
              <a:t>bir</a:t>
            </a:r>
            <a:r>
              <a:rPr lang="nn-NO" dirty="0"/>
              <a:t> arbeidd med å få den norske bunadsbruken på denne lista.</a:t>
            </a:r>
          </a:p>
        </p:txBody>
      </p:sp>
    </p:spTree>
    <p:extLst>
      <p:ext uri="{BB962C8B-B14F-4D97-AF65-F5344CB8AC3E}">
        <p14:creationId xmlns:p14="http://schemas.microsoft.com/office/powerpoint/2010/main" val="181070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A13668-C09A-D045-A687-0C332498B71E}"/>
              </a:ext>
            </a:extLst>
          </p:cNvPr>
          <p:cNvSpPr>
            <a:spLocks noGrp="1"/>
          </p:cNvSpPr>
          <p:nvPr>
            <p:ph type="title"/>
          </p:nvPr>
        </p:nvSpPr>
        <p:spPr/>
        <p:txBody>
          <a:bodyPr/>
          <a:lstStyle/>
          <a:p>
            <a:r>
              <a:rPr lang="nb-NO"/>
              <a:t>BÆREKRAFTIG BUNAD</a:t>
            </a:r>
          </a:p>
        </p:txBody>
      </p:sp>
      <p:sp>
        <p:nvSpPr>
          <p:cNvPr id="3" name="Plassholder for innhold 2">
            <a:extLst>
              <a:ext uri="{FF2B5EF4-FFF2-40B4-BE49-F238E27FC236}">
                <a16:creationId xmlns:a16="http://schemas.microsoft.com/office/drawing/2014/main" id="{E201E886-D8E3-7C49-B566-4A1FFE93AC5F}"/>
              </a:ext>
            </a:extLst>
          </p:cNvPr>
          <p:cNvSpPr>
            <a:spLocks noGrp="1"/>
          </p:cNvSpPr>
          <p:nvPr>
            <p:ph idx="1"/>
          </p:nvPr>
        </p:nvSpPr>
        <p:spPr/>
        <p:txBody>
          <a:bodyPr>
            <a:normAutofit/>
          </a:bodyPr>
          <a:lstStyle/>
          <a:p>
            <a:r>
              <a:rPr lang="nn-NO" dirty="0"/>
              <a:t>Bærekraftig = noko som bærer seg økonomisk </a:t>
            </a:r>
            <a:r>
              <a:rPr lang="nn-NO" sz="1600" dirty="0"/>
              <a:t>(Bokmålsordboka, Språkrådet, 2018)</a:t>
            </a:r>
          </a:p>
          <a:p>
            <a:pPr lvl="1"/>
            <a:r>
              <a:rPr lang="nn-NO" dirty="0"/>
              <a:t>Også: noko ein kan leve av</a:t>
            </a:r>
          </a:p>
          <a:p>
            <a:r>
              <a:rPr lang="nn-NO" dirty="0"/>
              <a:t>Bærekraftig utvikling = utvikling som gir økonomisk vekst og betre livsvilkår for menneska utan å øydelegge naturressursane og miljøet. </a:t>
            </a:r>
            <a:r>
              <a:rPr lang="nn-NO" sz="1600" dirty="0"/>
              <a:t>(Bokmålsordboka, Språkrådet, 2018)</a:t>
            </a:r>
          </a:p>
          <a:p>
            <a:endParaRPr lang="nn-NO" sz="1200" dirty="0"/>
          </a:p>
          <a:p>
            <a:endParaRPr lang="nn-NO" sz="1200" dirty="0"/>
          </a:p>
          <a:p>
            <a:r>
              <a:rPr lang="nn-NO" dirty="0"/>
              <a:t>På kva slags måte er bunaden bærekraftig?</a:t>
            </a:r>
          </a:p>
          <a:p>
            <a:pPr lvl="1"/>
            <a:endParaRPr lang="nn-NO" dirty="0"/>
          </a:p>
        </p:txBody>
      </p:sp>
    </p:spTree>
    <p:extLst>
      <p:ext uri="{BB962C8B-B14F-4D97-AF65-F5344CB8AC3E}">
        <p14:creationId xmlns:p14="http://schemas.microsoft.com/office/powerpoint/2010/main" val="163173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D594A3-23A1-7349-BD9D-69F7690F4324}"/>
              </a:ext>
            </a:extLst>
          </p:cNvPr>
          <p:cNvSpPr>
            <a:spLocks noGrp="1"/>
          </p:cNvSpPr>
          <p:nvPr>
            <p:ph type="title"/>
          </p:nvPr>
        </p:nvSpPr>
        <p:spPr/>
        <p:txBody>
          <a:bodyPr/>
          <a:lstStyle/>
          <a:p>
            <a:r>
              <a:rPr lang="nb-NO"/>
              <a:t>NOMINASJON AV BUNAD TIL UNESCO</a:t>
            </a:r>
          </a:p>
        </p:txBody>
      </p:sp>
      <p:sp>
        <p:nvSpPr>
          <p:cNvPr id="3" name="Plassholder for innhold 2">
            <a:extLst>
              <a:ext uri="{FF2B5EF4-FFF2-40B4-BE49-F238E27FC236}">
                <a16:creationId xmlns:a16="http://schemas.microsoft.com/office/drawing/2014/main" id="{E6CAAAEF-B9F9-E547-B0F3-76FA0A2BC14C}"/>
              </a:ext>
            </a:extLst>
          </p:cNvPr>
          <p:cNvSpPr>
            <a:spLocks noGrp="1"/>
          </p:cNvSpPr>
          <p:nvPr>
            <p:ph idx="1"/>
          </p:nvPr>
        </p:nvSpPr>
        <p:spPr/>
        <p:txBody>
          <a:bodyPr/>
          <a:lstStyle/>
          <a:p>
            <a:r>
              <a:rPr lang="nn-NO" dirty="0"/>
              <a:t>Det blir arbeidd med å nominere den norske bunadsbruken til UNESCO si liste over immateriell kulturarv</a:t>
            </a:r>
          </a:p>
          <a:p>
            <a:pPr marL="0" indent="0">
              <a:buNone/>
            </a:pPr>
            <a:endParaRPr lang="nn-NO" dirty="0"/>
          </a:p>
          <a:p>
            <a:r>
              <a:rPr lang="nn-NO" dirty="0"/>
              <a:t>Film: </a:t>
            </a:r>
            <a:r>
              <a:rPr lang="nn-NO" dirty="0">
                <a:hlinkClick r:id="rId3"/>
              </a:rPr>
              <a:t>Bunad på UNESCO</a:t>
            </a:r>
            <a:endParaRPr lang="nn-NO" dirty="0"/>
          </a:p>
        </p:txBody>
      </p:sp>
    </p:spTree>
    <p:extLst>
      <p:ext uri="{BB962C8B-B14F-4D97-AF65-F5344CB8AC3E}">
        <p14:creationId xmlns:p14="http://schemas.microsoft.com/office/powerpoint/2010/main" val="2880180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BE8FC7-A876-0E4C-A5C6-1C8096866AA7}"/>
              </a:ext>
            </a:extLst>
          </p:cNvPr>
          <p:cNvSpPr>
            <a:spLocks noGrp="1"/>
          </p:cNvSpPr>
          <p:nvPr>
            <p:ph type="title"/>
          </p:nvPr>
        </p:nvSpPr>
        <p:spPr/>
        <p:txBody>
          <a:bodyPr/>
          <a:lstStyle/>
          <a:p>
            <a:r>
              <a:rPr lang="nb-NO"/>
              <a:t>BUNADEN SI FRAMTID</a:t>
            </a:r>
          </a:p>
        </p:txBody>
      </p:sp>
      <p:sp>
        <p:nvSpPr>
          <p:cNvPr id="3" name="Plassholder for innhold 2">
            <a:extLst>
              <a:ext uri="{FF2B5EF4-FFF2-40B4-BE49-F238E27FC236}">
                <a16:creationId xmlns:a16="http://schemas.microsoft.com/office/drawing/2014/main" id="{290C57F2-7873-4849-BBA9-1D72BAF06043}"/>
              </a:ext>
            </a:extLst>
          </p:cNvPr>
          <p:cNvSpPr>
            <a:spLocks noGrp="1"/>
          </p:cNvSpPr>
          <p:nvPr>
            <p:ph idx="1"/>
          </p:nvPr>
        </p:nvSpPr>
        <p:spPr/>
        <p:txBody>
          <a:bodyPr/>
          <a:lstStyle/>
          <a:p>
            <a:pPr marL="0" indent="0">
              <a:buNone/>
            </a:pPr>
            <a:endParaRPr lang="nb-NO"/>
          </a:p>
          <a:p>
            <a:r>
              <a:rPr lang="nb-NO"/>
              <a:t>Les artikkelen:</a:t>
            </a:r>
          </a:p>
          <a:p>
            <a:endParaRPr lang="nb-NO"/>
          </a:p>
          <a:p>
            <a:r>
              <a:rPr lang="nb-NO">
                <a:hlinkClick r:id="rId3"/>
              </a:rPr>
              <a:t>Bunad også i fremtiden?</a:t>
            </a:r>
            <a:endParaRPr lang="nb-NO"/>
          </a:p>
        </p:txBody>
      </p:sp>
      <p:pic>
        <p:nvPicPr>
          <p:cNvPr id="5" name="Bilde 4">
            <a:extLst>
              <a:ext uri="{FF2B5EF4-FFF2-40B4-BE49-F238E27FC236}">
                <a16:creationId xmlns:a16="http://schemas.microsoft.com/office/drawing/2014/main" id="{4B884C1D-0507-5C4F-904E-063FDC7B6A0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67394" y="1302008"/>
            <a:ext cx="3436539" cy="5188501"/>
          </a:xfrm>
          <a:prstGeom prst="rect">
            <a:avLst/>
          </a:prstGeom>
          <a:ln w="38100">
            <a:solidFill>
              <a:srgbClr val="C00000"/>
            </a:solidFill>
          </a:ln>
        </p:spPr>
      </p:pic>
    </p:spTree>
    <p:extLst>
      <p:ext uri="{BB962C8B-B14F-4D97-AF65-F5344CB8AC3E}">
        <p14:creationId xmlns:p14="http://schemas.microsoft.com/office/powerpoint/2010/main" val="3563948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0EAD57-A065-9D41-B9FA-5FCF1519F3F9}"/>
              </a:ext>
            </a:extLst>
          </p:cNvPr>
          <p:cNvSpPr>
            <a:spLocks noGrp="1"/>
          </p:cNvSpPr>
          <p:nvPr>
            <p:ph type="title"/>
          </p:nvPr>
        </p:nvSpPr>
        <p:spPr/>
        <p:txBody>
          <a:bodyPr/>
          <a:lstStyle/>
          <a:p>
            <a:r>
              <a:rPr lang="nb-NO" dirty="0"/>
              <a:t>REFLEKSJON</a:t>
            </a:r>
          </a:p>
        </p:txBody>
      </p:sp>
      <p:sp>
        <p:nvSpPr>
          <p:cNvPr id="3" name="Plassholder for innhold 2">
            <a:extLst>
              <a:ext uri="{FF2B5EF4-FFF2-40B4-BE49-F238E27FC236}">
                <a16:creationId xmlns:a16="http://schemas.microsoft.com/office/drawing/2014/main" id="{ACDF382C-F46B-F244-A492-7D10320B99F6}"/>
              </a:ext>
            </a:extLst>
          </p:cNvPr>
          <p:cNvSpPr>
            <a:spLocks noGrp="1"/>
          </p:cNvSpPr>
          <p:nvPr>
            <p:ph idx="1"/>
          </p:nvPr>
        </p:nvSpPr>
        <p:spPr/>
        <p:txBody>
          <a:bodyPr/>
          <a:lstStyle/>
          <a:p>
            <a:r>
              <a:rPr lang="nn-NO" dirty="0"/>
              <a:t>Kva trur du vil skje med bunaden i framtida?</a:t>
            </a:r>
          </a:p>
          <a:p>
            <a:endParaRPr lang="nn-NO" dirty="0"/>
          </a:p>
          <a:p>
            <a:r>
              <a:rPr lang="nn-NO" dirty="0"/>
              <a:t>Kva for ei betyding kan det få at den norske bunadsbruken kjem på UNESCO si liste over immateriell kulturarv?</a:t>
            </a:r>
          </a:p>
          <a:p>
            <a:endParaRPr lang="nn-NO" dirty="0"/>
          </a:p>
          <a:p>
            <a:r>
              <a:rPr lang="nn-NO" dirty="0"/>
              <a:t>Kvifor er bunaden så viktig for så mange, trur du?</a:t>
            </a:r>
          </a:p>
        </p:txBody>
      </p:sp>
    </p:spTree>
    <p:extLst>
      <p:ext uri="{BB962C8B-B14F-4D97-AF65-F5344CB8AC3E}">
        <p14:creationId xmlns:p14="http://schemas.microsoft.com/office/powerpoint/2010/main" val="3477303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B24ED3-269D-3241-AE41-D2FC5050DB09}"/>
              </a:ext>
            </a:extLst>
          </p:cNvPr>
          <p:cNvSpPr>
            <a:spLocks noGrp="1"/>
          </p:cNvSpPr>
          <p:nvPr>
            <p:ph type="title"/>
          </p:nvPr>
        </p:nvSpPr>
        <p:spPr>
          <a:xfrm>
            <a:off x="8017254" y="525439"/>
            <a:ext cx="3336545" cy="1657614"/>
          </a:xfrm>
        </p:spPr>
        <p:txBody>
          <a:bodyPr>
            <a:normAutofit/>
          </a:bodyPr>
          <a:lstStyle/>
          <a:p>
            <a:r>
              <a:rPr lang="nb-NO" sz="3600"/>
              <a:t>SAMARBEID</a:t>
            </a:r>
          </a:p>
        </p:txBody>
      </p:sp>
      <p:pic>
        <p:nvPicPr>
          <p:cNvPr id="9" name="Bilde 8">
            <a:extLst>
              <a:ext uri="{FF2B5EF4-FFF2-40B4-BE49-F238E27FC236}">
                <a16:creationId xmlns:a16="http://schemas.microsoft.com/office/drawing/2014/main" id="{1DFC10D8-2693-A84A-A645-7931D9210F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06370" y="681754"/>
            <a:ext cx="2628285" cy="1044743"/>
          </a:xfrm>
          <a:prstGeom prst="rect">
            <a:avLst/>
          </a:prstGeom>
        </p:spPr>
      </p:pic>
      <p:pic>
        <p:nvPicPr>
          <p:cNvPr id="11" name="Bilde 10">
            <a:extLst>
              <a:ext uri="{FF2B5EF4-FFF2-40B4-BE49-F238E27FC236}">
                <a16:creationId xmlns:a16="http://schemas.microsoft.com/office/drawing/2014/main" id="{16C61058-8759-2C45-B3BD-E9EBF404ECF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02652" y="2585087"/>
            <a:ext cx="2628286" cy="1478410"/>
          </a:xfrm>
          <a:prstGeom prst="rect">
            <a:avLst/>
          </a:prstGeom>
        </p:spPr>
      </p:pic>
      <p:pic>
        <p:nvPicPr>
          <p:cNvPr id="13" name="Bilde 12">
            <a:extLst>
              <a:ext uri="{FF2B5EF4-FFF2-40B4-BE49-F238E27FC236}">
                <a16:creationId xmlns:a16="http://schemas.microsoft.com/office/drawing/2014/main" id="{24054AA7-45A5-1A47-8DE0-43A70EA7993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7076" y="4911833"/>
            <a:ext cx="1448019" cy="1448019"/>
          </a:xfrm>
          <a:prstGeom prst="rect">
            <a:avLst/>
          </a:prstGeom>
        </p:spPr>
      </p:pic>
      <p:pic>
        <p:nvPicPr>
          <p:cNvPr id="15" name="Bilde 14">
            <a:extLst>
              <a:ext uri="{FF2B5EF4-FFF2-40B4-BE49-F238E27FC236}">
                <a16:creationId xmlns:a16="http://schemas.microsoft.com/office/drawing/2014/main" id="{F5B9051E-846E-4B45-B3B4-45223648ED3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2776" y="421141"/>
            <a:ext cx="3726239" cy="3726239"/>
          </a:xfrm>
          <a:prstGeom prst="rect">
            <a:avLst/>
          </a:prstGeom>
        </p:spPr>
      </p:pic>
      <p:pic>
        <p:nvPicPr>
          <p:cNvPr id="5" name="Bilde 4">
            <a:extLst>
              <a:ext uri="{FF2B5EF4-FFF2-40B4-BE49-F238E27FC236}">
                <a16:creationId xmlns:a16="http://schemas.microsoft.com/office/drawing/2014/main" id="{5925E107-60A8-1140-87D2-4CD2788C4BD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10088" y="5223022"/>
            <a:ext cx="2628286" cy="826032"/>
          </a:xfrm>
          <a:prstGeom prst="rect">
            <a:avLst/>
          </a:prstGeom>
        </p:spPr>
      </p:pic>
      <p:sp>
        <p:nvSpPr>
          <p:cNvPr id="3" name="Plassholder for innhold 2">
            <a:extLst>
              <a:ext uri="{FF2B5EF4-FFF2-40B4-BE49-F238E27FC236}">
                <a16:creationId xmlns:a16="http://schemas.microsoft.com/office/drawing/2014/main" id="{645BEC38-A13B-654C-A07D-989992489966}"/>
              </a:ext>
            </a:extLst>
          </p:cNvPr>
          <p:cNvSpPr>
            <a:spLocks noGrp="1"/>
          </p:cNvSpPr>
          <p:nvPr>
            <p:ph idx="1"/>
          </p:nvPr>
        </p:nvSpPr>
        <p:spPr>
          <a:xfrm>
            <a:off x="8017254" y="2274491"/>
            <a:ext cx="3336546" cy="3902472"/>
          </a:xfrm>
        </p:spPr>
        <p:txBody>
          <a:bodyPr>
            <a:normAutofit/>
          </a:bodyPr>
          <a:lstStyle/>
          <a:p>
            <a:r>
              <a:rPr lang="nn-NO" sz="2000" dirty="0"/>
              <a:t>Fem organisasjonar samarbeider om å nominere den norske bunadsbruken til UNESCO si liste over immateriell kulturarv.</a:t>
            </a:r>
          </a:p>
          <a:p>
            <a:r>
              <a:rPr lang="nn-NO" sz="2000" dirty="0"/>
              <a:t>Desse organisasjonane står bak dette formidlingsopplegget, gjennom støtte frå Sparebankstiftinga DNB.</a:t>
            </a:r>
          </a:p>
          <a:p>
            <a:endParaRPr lang="nn-NO" sz="2000" dirty="0"/>
          </a:p>
          <a:p>
            <a:endParaRPr lang="nn-NO" sz="2000" dirty="0"/>
          </a:p>
        </p:txBody>
      </p:sp>
      <p:cxnSp>
        <p:nvCxnSpPr>
          <p:cNvPr id="20" name="Straight Connector 19">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6858001"/>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218591"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7" name="Bilde 16">
            <a:extLst>
              <a:ext uri="{FF2B5EF4-FFF2-40B4-BE49-F238E27FC236}">
                <a16:creationId xmlns:a16="http://schemas.microsoft.com/office/drawing/2014/main" id="{B8D25DF6-BCCF-5941-A489-62EB8DD044E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569451" y="4666853"/>
            <a:ext cx="1876315" cy="1937978"/>
          </a:xfrm>
          <a:prstGeom prst="rect">
            <a:avLst/>
          </a:prstGeom>
        </p:spPr>
      </p:pic>
    </p:spTree>
    <p:extLst>
      <p:ext uri="{BB962C8B-B14F-4D97-AF65-F5344CB8AC3E}">
        <p14:creationId xmlns:p14="http://schemas.microsoft.com/office/powerpoint/2010/main" val="681184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4FB02F-7D69-5145-9C5B-2BC5A67F0A6F}"/>
              </a:ext>
            </a:extLst>
          </p:cNvPr>
          <p:cNvSpPr>
            <a:spLocks noGrp="1"/>
          </p:cNvSpPr>
          <p:nvPr>
            <p:ph type="title"/>
          </p:nvPr>
        </p:nvSpPr>
        <p:spPr/>
        <p:txBody>
          <a:bodyPr/>
          <a:lstStyle/>
          <a:p>
            <a:r>
              <a:rPr lang="nb-NO"/>
              <a:t>NYTTIGE LENKER</a:t>
            </a:r>
          </a:p>
        </p:txBody>
      </p:sp>
      <p:sp>
        <p:nvSpPr>
          <p:cNvPr id="3" name="Plassholder for innhold 2">
            <a:extLst>
              <a:ext uri="{FF2B5EF4-FFF2-40B4-BE49-F238E27FC236}">
                <a16:creationId xmlns:a16="http://schemas.microsoft.com/office/drawing/2014/main" id="{58B4B5B8-340A-B448-A80F-4D9D62478F9E}"/>
              </a:ext>
            </a:extLst>
          </p:cNvPr>
          <p:cNvSpPr>
            <a:spLocks noGrp="1"/>
          </p:cNvSpPr>
          <p:nvPr>
            <p:ph idx="1"/>
          </p:nvPr>
        </p:nvSpPr>
        <p:spPr/>
        <p:txBody>
          <a:bodyPr vert="horz" lIns="91440" tIns="45720" rIns="91440" bIns="45720" rtlCol="0" anchor="t">
            <a:normAutofit fontScale="70000" lnSpcReduction="20000"/>
          </a:bodyPr>
          <a:lstStyle/>
          <a:p>
            <a:pPr marL="0" indent="0" fontAlgn="base">
              <a:buNone/>
            </a:pPr>
            <a:r>
              <a:rPr lang="nn-NO" b="1" dirty="0"/>
              <a:t>Frå serien Alt for Norge</a:t>
            </a:r>
            <a:r>
              <a:rPr lang="nn-NO" dirty="0"/>
              <a:t> </a:t>
            </a:r>
          </a:p>
          <a:p>
            <a:pPr marL="0" indent="0" fontAlgn="base">
              <a:buNone/>
            </a:pPr>
            <a:r>
              <a:rPr lang="nn-NO" dirty="0"/>
              <a:t>Deltakarane får bunader før feiring på 17. mai. Litt moro. Den viser kva kulturarven kan bety også for dei utanfor Noreg, og kva som, mellom anna, gjer at en bunad ikkje er berre ein kjole. </a:t>
            </a:r>
          </a:p>
          <a:p>
            <a:pPr fontAlgn="base"/>
            <a:r>
              <a:rPr lang="nn-NO" u="sng" dirty="0">
                <a:hlinkClick r:id="rId2"/>
              </a:rPr>
              <a:t>https://www.youtube.com/watch?v=_KpHAOg47Y8</a:t>
            </a:r>
            <a:r>
              <a:rPr lang="nn-NO" dirty="0"/>
              <a:t> </a:t>
            </a:r>
          </a:p>
          <a:p>
            <a:pPr fontAlgn="base"/>
            <a:r>
              <a:rPr lang="nn-NO" u="sng" dirty="0">
                <a:hlinkClick r:id="rId3"/>
              </a:rPr>
              <a:t>https://www.youtube.com/watch?v=9Sx0Wr-uT0s</a:t>
            </a:r>
            <a:r>
              <a:rPr lang="nn-NO" dirty="0"/>
              <a:t> </a:t>
            </a:r>
          </a:p>
          <a:p>
            <a:pPr marL="0" indent="0" fontAlgn="base">
              <a:buNone/>
            </a:pPr>
            <a:endParaRPr lang="nn-NO" dirty="0"/>
          </a:p>
          <a:p>
            <a:pPr marL="0" indent="0" fontAlgn="base">
              <a:buNone/>
            </a:pPr>
            <a:r>
              <a:rPr lang="nn-NO" b="1" dirty="0"/>
              <a:t>Frå Husfliden</a:t>
            </a:r>
            <a:r>
              <a:rPr lang="nn-NO" dirty="0"/>
              <a:t> </a:t>
            </a:r>
          </a:p>
          <a:p>
            <a:pPr marL="0" indent="0" fontAlgn="base">
              <a:buNone/>
            </a:pPr>
            <a:r>
              <a:rPr lang="nn-NO" dirty="0"/>
              <a:t>Litt svulstig om kva ein bunad betyr når den skal plukkast ut for ein konfirmant, men... Handverksperspektiv. </a:t>
            </a:r>
          </a:p>
          <a:p>
            <a:pPr fontAlgn="base"/>
            <a:r>
              <a:rPr lang="nn-NO" u="sng" dirty="0">
                <a:hlinkClick r:id="rId4"/>
              </a:rPr>
              <a:t>https://www.youtube.com/watch?v=BseBmLIm15w</a:t>
            </a:r>
            <a:r>
              <a:rPr lang="nn-NO" dirty="0"/>
              <a:t> </a:t>
            </a:r>
          </a:p>
          <a:p>
            <a:endParaRPr lang="nn-NO" dirty="0">
              <a:cs typeface="Calibri"/>
            </a:endParaRPr>
          </a:p>
          <a:p>
            <a:pPr marL="0" indent="0">
              <a:buNone/>
            </a:pPr>
            <a:r>
              <a:rPr lang="nn-NO" b="1" dirty="0">
                <a:ea typeface="+mn-lt"/>
                <a:cs typeface="+mn-lt"/>
              </a:rPr>
              <a:t>Oppskrifter og instruksjon til grindvevde plukkband</a:t>
            </a:r>
            <a:endParaRPr lang="en-US" dirty="0">
              <a:ea typeface="+mn-lt"/>
              <a:cs typeface="+mn-lt"/>
            </a:endParaRPr>
          </a:p>
          <a:p>
            <a:r>
              <a:rPr lang="nn-NO" dirty="0">
                <a:ea typeface="+mn-lt"/>
                <a:cs typeface="+mn-lt"/>
                <a:hlinkClick r:id="rId5"/>
              </a:rPr>
              <a:t>http://www.husflid.no/fagsider/vev_og_tekstil/plukkbaand_paa_grindvev</a:t>
            </a:r>
            <a:r>
              <a:rPr lang="nn-NO" dirty="0">
                <a:ea typeface="+mn-lt"/>
                <a:cs typeface="+mn-lt"/>
              </a:rPr>
              <a:t> </a:t>
            </a:r>
            <a:endParaRPr lang="nn-NO" dirty="0"/>
          </a:p>
          <a:p>
            <a:pPr marL="0" indent="0">
              <a:buNone/>
            </a:pPr>
            <a:endParaRPr lang="nb-NO" dirty="0">
              <a:cs typeface="Calibri" panose="020F0502020204030204"/>
            </a:endParaRPr>
          </a:p>
        </p:txBody>
      </p:sp>
    </p:spTree>
    <p:extLst>
      <p:ext uri="{BB962C8B-B14F-4D97-AF65-F5344CB8AC3E}">
        <p14:creationId xmlns:p14="http://schemas.microsoft.com/office/powerpoint/2010/main" val="537978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86F326F-1087-2248-A11A-52CD37490C03}"/>
              </a:ext>
            </a:extLst>
          </p:cNvPr>
          <p:cNvSpPr>
            <a:spLocks noGrp="1"/>
          </p:cNvSpPr>
          <p:nvPr>
            <p:ph idx="1"/>
          </p:nvPr>
        </p:nvSpPr>
        <p:spPr>
          <a:xfrm>
            <a:off x="838200" y="1426028"/>
            <a:ext cx="10515600" cy="5040085"/>
          </a:xfrm>
        </p:spPr>
        <p:txBody>
          <a:bodyPr>
            <a:normAutofit fontScale="62500" lnSpcReduction="20000"/>
          </a:bodyPr>
          <a:lstStyle/>
          <a:p>
            <a:pPr marL="0" indent="0" fontAlgn="base">
              <a:buNone/>
            </a:pPr>
            <a:r>
              <a:rPr lang="nn-NO" b="1" dirty="0"/>
              <a:t>Knyting av hoseband</a:t>
            </a:r>
            <a:r>
              <a:rPr lang="nn-NO" dirty="0"/>
              <a:t> </a:t>
            </a:r>
          </a:p>
          <a:p>
            <a:pPr fontAlgn="base"/>
            <a:r>
              <a:rPr lang="nn-NO" u="sng" dirty="0">
                <a:hlinkClick r:id="rId2"/>
              </a:rPr>
              <a:t>https://www.youtube.com/watch?v=lvBgjBWCimM</a:t>
            </a:r>
            <a:r>
              <a:rPr lang="nn-NO" dirty="0"/>
              <a:t> </a:t>
            </a:r>
          </a:p>
          <a:p>
            <a:pPr fontAlgn="base"/>
            <a:r>
              <a:rPr lang="nn-NO" u="sng" dirty="0">
                <a:hlinkClick r:id="rId3"/>
              </a:rPr>
              <a:t>https://www.youtube.com/watch?v=6uW9H2AtlDI</a:t>
            </a:r>
            <a:r>
              <a:rPr lang="nn-NO" dirty="0"/>
              <a:t> </a:t>
            </a:r>
          </a:p>
          <a:p>
            <a:pPr marL="0" indent="0" fontAlgn="base">
              <a:buNone/>
            </a:pPr>
            <a:r>
              <a:rPr lang="nn-NO" b="1" dirty="0"/>
              <a:t>Fletting/</a:t>
            </a:r>
            <a:r>
              <a:rPr lang="nn-NO" b="1" dirty="0" err="1"/>
              <a:t>fingring</a:t>
            </a:r>
            <a:r>
              <a:rPr lang="nn-NO" b="1" dirty="0"/>
              <a:t> av hoseband</a:t>
            </a:r>
            <a:r>
              <a:rPr lang="nn-NO" dirty="0"/>
              <a:t> </a:t>
            </a:r>
          </a:p>
          <a:p>
            <a:pPr fontAlgn="base"/>
            <a:r>
              <a:rPr lang="nn-NO" u="sng" dirty="0">
                <a:hlinkClick r:id="rId4"/>
              </a:rPr>
              <a:t>https://www.youtube.com/watch?v=zw00Y6Hqi5Q</a:t>
            </a:r>
            <a:r>
              <a:rPr lang="nn-NO" dirty="0"/>
              <a:t> </a:t>
            </a:r>
          </a:p>
          <a:p>
            <a:pPr fontAlgn="base"/>
            <a:r>
              <a:rPr lang="nn-NO" u="sng" dirty="0">
                <a:hlinkClick r:id="rId5"/>
              </a:rPr>
              <a:t>https://www.youtube.com/watch?v=kiWUN_kMivw</a:t>
            </a:r>
            <a:r>
              <a:rPr lang="nn-NO" dirty="0"/>
              <a:t> </a:t>
            </a:r>
          </a:p>
          <a:p>
            <a:pPr fontAlgn="base"/>
            <a:r>
              <a:rPr lang="nn-NO" u="sng" dirty="0">
                <a:hlinkClick r:id="rId6"/>
              </a:rPr>
              <a:t>https://www.youtube.com/watch?v=Ba8sxIcxLzg</a:t>
            </a:r>
            <a:r>
              <a:rPr lang="nn-NO" dirty="0"/>
              <a:t> </a:t>
            </a:r>
          </a:p>
          <a:p>
            <a:pPr fontAlgn="base"/>
            <a:r>
              <a:rPr lang="nn-NO" u="sng" dirty="0">
                <a:hlinkClick r:id="rId7"/>
              </a:rPr>
              <a:t>https://www.youtube.com/watch?v=sbk67kipZXQ</a:t>
            </a:r>
            <a:r>
              <a:rPr lang="nn-NO" dirty="0"/>
              <a:t> </a:t>
            </a:r>
          </a:p>
          <a:p>
            <a:pPr marL="0" indent="0" fontAlgn="base">
              <a:buNone/>
            </a:pPr>
            <a:r>
              <a:rPr lang="nn-NO" b="1" dirty="0"/>
              <a:t>Veve bunadsband</a:t>
            </a:r>
            <a:r>
              <a:rPr lang="nn-NO" dirty="0"/>
              <a:t> </a:t>
            </a:r>
          </a:p>
          <a:p>
            <a:pPr fontAlgn="base"/>
            <a:r>
              <a:rPr lang="nn-NO" u="sng" dirty="0">
                <a:hlinkClick r:id="rId8"/>
              </a:rPr>
              <a:t>https://www.youtube.com/watch?v=ooQfL0U6eYU</a:t>
            </a:r>
            <a:r>
              <a:rPr lang="nn-NO" dirty="0"/>
              <a:t> </a:t>
            </a:r>
          </a:p>
          <a:p>
            <a:pPr fontAlgn="base"/>
            <a:r>
              <a:rPr lang="nn-NO" u="sng" dirty="0">
                <a:hlinkClick r:id="rId9"/>
              </a:rPr>
              <a:t>https://www.youtube.com/watch?v=KJG8EF6pQGA&amp;list=PLEFFm8qK9DqgNGz6XOQqTBO6sZG_Pp1to</a:t>
            </a:r>
            <a:r>
              <a:rPr lang="nn-NO" dirty="0"/>
              <a:t> </a:t>
            </a:r>
          </a:p>
          <a:p>
            <a:pPr fontAlgn="base"/>
            <a:r>
              <a:rPr lang="nn-NO" u="sng" dirty="0">
                <a:hlinkClick r:id="rId10"/>
              </a:rPr>
              <a:t>https://www.youtube.com/watch?v=AvBY2zIWW54</a:t>
            </a:r>
            <a:r>
              <a:rPr lang="nn-NO" dirty="0"/>
              <a:t> </a:t>
            </a:r>
          </a:p>
          <a:p>
            <a:pPr fontAlgn="base"/>
            <a:r>
              <a:rPr lang="nn-NO" u="sng" dirty="0">
                <a:hlinkClick r:id="rId11"/>
              </a:rPr>
              <a:t>https://www.youtube.com/watch?v=uphEU2kqh0U</a:t>
            </a:r>
            <a:r>
              <a:rPr lang="nn-NO" dirty="0"/>
              <a:t> </a:t>
            </a:r>
          </a:p>
          <a:p>
            <a:pPr marL="0" indent="0" fontAlgn="base">
              <a:buNone/>
            </a:pPr>
            <a:r>
              <a:rPr lang="nn-NO" b="1" dirty="0"/>
              <a:t>Fletting av hårband</a:t>
            </a:r>
            <a:r>
              <a:rPr lang="nn-NO" dirty="0"/>
              <a:t> </a:t>
            </a:r>
          </a:p>
          <a:p>
            <a:pPr fontAlgn="base"/>
            <a:r>
              <a:rPr lang="nn-NO" u="sng" dirty="0">
                <a:hlinkClick r:id="rId12"/>
              </a:rPr>
              <a:t>https://www.youtube.com/watch?v=BbwrVQjM9Ko</a:t>
            </a:r>
            <a:r>
              <a:rPr lang="nn-NO" dirty="0"/>
              <a:t> </a:t>
            </a:r>
          </a:p>
          <a:p>
            <a:endParaRPr lang="nb-NO" dirty="0"/>
          </a:p>
        </p:txBody>
      </p:sp>
    </p:spTree>
    <p:extLst>
      <p:ext uri="{BB962C8B-B14F-4D97-AF65-F5344CB8AC3E}">
        <p14:creationId xmlns:p14="http://schemas.microsoft.com/office/powerpoint/2010/main" val="3434484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6E0F08C-7423-3B4E-9C3E-6B939ABD15D5}"/>
              </a:ext>
            </a:extLst>
          </p:cNvPr>
          <p:cNvSpPr>
            <a:spLocks noGrp="1"/>
          </p:cNvSpPr>
          <p:nvPr>
            <p:ph idx="1"/>
          </p:nvPr>
        </p:nvSpPr>
        <p:spPr/>
        <p:txBody>
          <a:bodyPr>
            <a:normAutofit fontScale="62500" lnSpcReduction="20000"/>
          </a:bodyPr>
          <a:lstStyle/>
          <a:p>
            <a:pPr marL="0" indent="0" fontAlgn="base">
              <a:buNone/>
            </a:pPr>
            <a:r>
              <a:rPr lang="nn-NO" b="1" dirty="0"/>
              <a:t>Frå Magasinet Bunad</a:t>
            </a:r>
            <a:r>
              <a:rPr lang="nn-NO" dirty="0"/>
              <a:t> </a:t>
            </a:r>
          </a:p>
          <a:p>
            <a:pPr marL="0" indent="0" fontAlgn="base">
              <a:buNone/>
            </a:pPr>
            <a:r>
              <a:rPr lang="nn-NO" dirty="0"/>
              <a:t>Stryking av bunadsskjorte: </a:t>
            </a:r>
          </a:p>
          <a:p>
            <a:pPr fontAlgn="base"/>
            <a:r>
              <a:rPr lang="nn-NO" u="sng" dirty="0">
                <a:hlinkClick r:id="rId2"/>
              </a:rPr>
              <a:t>https://www.youtube.com/watch?v=51TGeYOeTqk</a:t>
            </a:r>
            <a:r>
              <a:rPr lang="nn-NO" dirty="0"/>
              <a:t> </a:t>
            </a:r>
          </a:p>
          <a:p>
            <a:pPr marL="0" indent="0" fontAlgn="base">
              <a:buNone/>
            </a:pPr>
            <a:endParaRPr lang="nn-NO" b="1" dirty="0"/>
          </a:p>
          <a:p>
            <a:pPr marL="0" indent="0" fontAlgn="base">
              <a:buNone/>
            </a:pPr>
            <a:r>
              <a:rPr lang="nn-NO" b="1" dirty="0"/>
              <a:t>Korleis ta på bunad</a:t>
            </a:r>
            <a:r>
              <a:rPr lang="nn-NO" dirty="0"/>
              <a:t> </a:t>
            </a:r>
          </a:p>
          <a:p>
            <a:pPr fontAlgn="base"/>
            <a:r>
              <a:rPr lang="nn-NO" u="sng" dirty="0">
                <a:hlinkClick r:id="rId3"/>
              </a:rPr>
              <a:t>https://www.youtube.com/watch?v=dz0K6NFi2pI</a:t>
            </a:r>
            <a:r>
              <a:rPr lang="nn-NO" dirty="0"/>
              <a:t> </a:t>
            </a:r>
          </a:p>
          <a:p>
            <a:pPr marL="0" indent="0" fontAlgn="base">
              <a:buNone/>
            </a:pPr>
            <a:endParaRPr lang="nn-NO" b="1" dirty="0"/>
          </a:p>
          <a:p>
            <a:pPr marL="0" indent="0" fontAlgn="base">
              <a:buNone/>
            </a:pPr>
            <a:r>
              <a:rPr lang="nn-NO" b="1" dirty="0"/>
              <a:t>Kva er det med Noreg og bunad?</a:t>
            </a:r>
            <a:r>
              <a:rPr lang="nn-NO" dirty="0"/>
              <a:t> </a:t>
            </a:r>
          </a:p>
          <a:p>
            <a:pPr fontAlgn="base"/>
            <a:r>
              <a:rPr lang="nn-NO" u="sng" dirty="0">
                <a:hlinkClick r:id="rId4"/>
              </a:rPr>
              <a:t>https://www.youtube.com/watch?v=3E6M3i7IR1k</a:t>
            </a:r>
            <a:r>
              <a:rPr lang="nn-NO" dirty="0"/>
              <a:t> </a:t>
            </a:r>
          </a:p>
          <a:p>
            <a:pPr marL="0" indent="0" fontAlgn="base">
              <a:buNone/>
            </a:pPr>
            <a:r>
              <a:rPr lang="nn-NO" dirty="0"/>
              <a:t> </a:t>
            </a:r>
          </a:p>
          <a:p>
            <a:pPr marL="0" indent="0" fontAlgn="base">
              <a:buNone/>
            </a:pPr>
            <a:r>
              <a:rPr lang="nn-NO" b="1" dirty="0"/>
              <a:t>Knyting av tørkle</a:t>
            </a:r>
            <a:r>
              <a:rPr lang="nn-NO" dirty="0"/>
              <a:t> </a:t>
            </a:r>
          </a:p>
          <a:p>
            <a:pPr fontAlgn="base"/>
            <a:r>
              <a:rPr lang="nn-NO" u="sng" dirty="0">
                <a:hlinkClick r:id="rId5"/>
              </a:rPr>
              <a:t>https://www.youtube.com/watch?v=hEBR6q25uSU</a:t>
            </a:r>
            <a:r>
              <a:rPr lang="nn-NO" dirty="0"/>
              <a:t> </a:t>
            </a:r>
          </a:p>
          <a:p>
            <a:pPr fontAlgn="base"/>
            <a:r>
              <a:rPr lang="nn-NO" u="sng" dirty="0">
                <a:hlinkClick r:id="rId6"/>
              </a:rPr>
              <a:t>https://www.youtube.com/watch?v=2eNOhMczyoQ</a:t>
            </a:r>
            <a:r>
              <a:rPr lang="nn-NO" dirty="0"/>
              <a:t> </a:t>
            </a:r>
          </a:p>
          <a:p>
            <a:endParaRPr lang="nb-NO" dirty="0"/>
          </a:p>
        </p:txBody>
      </p:sp>
    </p:spTree>
    <p:extLst>
      <p:ext uri="{BB962C8B-B14F-4D97-AF65-F5344CB8AC3E}">
        <p14:creationId xmlns:p14="http://schemas.microsoft.com/office/powerpoint/2010/main" val="2505898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870EA3F-D5C2-634C-B74C-9DB9698A2E04}"/>
              </a:ext>
            </a:extLst>
          </p:cNvPr>
          <p:cNvSpPr>
            <a:spLocks noGrp="1"/>
          </p:cNvSpPr>
          <p:nvPr>
            <p:ph idx="1"/>
          </p:nvPr>
        </p:nvSpPr>
        <p:spPr/>
        <p:txBody>
          <a:bodyPr>
            <a:normAutofit fontScale="55000" lnSpcReduction="20000"/>
          </a:bodyPr>
          <a:lstStyle/>
          <a:p>
            <a:pPr marL="0" indent="0" fontAlgn="base">
              <a:buNone/>
            </a:pPr>
            <a:r>
              <a:rPr lang="nn-NO" b="1" dirty="0"/>
              <a:t>Hovudplagg</a:t>
            </a:r>
            <a:r>
              <a:rPr lang="nn-NO" dirty="0"/>
              <a:t> </a:t>
            </a:r>
          </a:p>
          <a:p>
            <a:pPr fontAlgn="base"/>
            <a:r>
              <a:rPr lang="nn-NO" u="sng" dirty="0">
                <a:hlinkClick r:id="rId2"/>
              </a:rPr>
              <a:t>https://www.youtube.com/watch?v=kS_nInPpP6Y</a:t>
            </a:r>
            <a:r>
              <a:rPr lang="nn-NO" dirty="0"/>
              <a:t> </a:t>
            </a:r>
          </a:p>
          <a:p>
            <a:pPr marL="0" indent="0" fontAlgn="base">
              <a:buNone/>
            </a:pPr>
            <a:endParaRPr lang="nn-NO" b="1" dirty="0"/>
          </a:p>
          <a:p>
            <a:pPr marL="0" indent="0" fontAlgn="base">
              <a:buNone/>
            </a:pPr>
            <a:r>
              <a:rPr lang="nn-NO" b="1" dirty="0"/>
              <a:t>Korleis knyte</a:t>
            </a:r>
            <a:r>
              <a:rPr lang="nn-NO" dirty="0"/>
              <a:t> </a:t>
            </a:r>
          </a:p>
          <a:p>
            <a:pPr fontAlgn="base"/>
            <a:r>
              <a:rPr lang="nn-NO" u="sng" dirty="0">
                <a:hlinkClick r:id="rId3"/>
              </a:rPr>
              <a:t>https://www.youtube.com/watch?v=2tUcDYf5WMo</a:t>
            </a:r>
            <a:r>
              <a:rPr lang="nn-NO" dirty="0"/>
              <a:t> </a:t>
            </a:r>
          </a:p>
          <a:p>
            <a:pPr marL="0" indent="0" fontAlgn="base">
              <a:buNone/>
            </a:pPr>
            <a:endParaRPr lang="nn-NO" b="1" dirty="0"/>
          </a:p>
          <a:p>
            <a:pPr marL="0" indent="0" fontAlgn="base">
              <a:buNone/>
            </a:pPr>
            <a:r>
              <a:rPr lang="nn-NO" b="1" dirty="0"/>
              <a:t>Setesdal</a:t>
            </a:r>
            <a:r>
              <a:rPr lang="nn-NO" dirty="0"/>
              <a:t> </a:t>
            </a:r>
          </a:p>
          <a:p>
            <a:pPr fontAlgn="base"/>
            <a:r>
              <a:rPr lang="nn-NO" u="sng" dirty="0">
                <a:hlinkClick r:id="rId4"/>
              </a:rPr>
              <a:t>https://www.youtube.com/watch?v=tFMmUxkW8wk</a:t>
            </a:r>
            <a:r>
              <a:rPr lang="nn-NO" dirty="0"/>
              <a:t>  </a:t>
            </a:r>
          </a:p>
          <a:p>
            <a:pPr marL="0" indent="0" fontAlgn="base">
              <a:buNone/>
            </a:pPr>
            <a:endParaRPr lang="nn-NO" b="1" dirty="0"/>
          </a:p>
          <a:p>
            <a:pPr marL="0" indent="0" fontAlgn="base">
              <a:buNone/>
            </a:pPr>
            <a:r>
              <a:rPr lang="nn-NO" b="1" dirty="0"/>
              <a:t>Vest-Agder</a:t>
            </a:r>
            <a:r>
              <a:rPr lang="nn-NO" dirty="0"/>
              <a:t> </a:t>
            </a:r>
          </a:p>
          <a:p>
            <a:pPr fontAlgn="base"/>
            <a:r>
              <a:rPr lang="nn-NO" u="sng" dirty="0">
                <a:hlinkClick r:id="rId5"/>
              </a:rPr>
              <a:t>https://www.youtube.com/watch?v=5Bbu4dA6c6g</a:t>
            </a:r>
            <a:r>
              <a:rPr lang="nn-NO" dirty="0"/>
              <a:t> </a:t>
            </a:r>
          </a:p>
          <a:p>
            <a:pPr marL="0" indent="0" fontAlgn="base">
              <a:buNone/>
            </a:pPr>
            <a:endParaRPr lang="nn-NO" b="1" dirty="0"/>
          </a:p>
          <a:p>
            <a:pPr marL="0" indent="0" fontAlgn="base">
              <a:buNone/>
            </a:pPr>
            <a:r>
              <a:rPr lang="nn-NO" b="1" dirty="0" err="1"/>
              <a:t>Stivatørkle</a:t>
            </a:r>
            <a:r>
              <a:rPr lang="nn-NO" b="1" dirty="0"/>
              <a:t> til </a:t>
            </a:r>
            <a:r>
              <a:rPr lang="nn-NO" b="1" dirty="0" err="1"/>
              <a:t>råndastakk</a:t>
            </a:r>
            <a:r>
              <a:rPr lang="nn-NO" dirty="0"/>
              <a:t> </a:t>
            </a:r>
          </a:p>
          <a:p>
            <a:pPr fontAlgn="base"/>
            <a:r>
              <a:rPr lang="nn-NO" u="sng" dirty="0">
                <a:hlinkClick r:id="rId6"/>
              </a:rPr>
              <a:t>https://www.youtube.com/watch?v=_mfdRUeopMQ</a:t>
            </a:r>
            <a:r>
              <a:rPr lang="nn-NO" dirty="0"/>
              <a:t> </a:t>
            </a:r>
          </a:p>
          <a:p>
            <a:endParaRPr lang="nb-NO" dirty="0"/>
          </a:p>
        </p:txBody>
      </p:sp>
    </p:spTree>
    <p:extLst>
      <p:ext uri="{BB962C8B-B14F-4D97-AF65-F5344CB8AC3E}">
        <p14:creationId xmlns:p14="http://schemas.microsoft.com/office/powerpoint/2010/main" val="207809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796FE0-520E-614D-9721-CD7943BECE59}"/>
              </a:ext>
            </a:extLst>
          </p:cNvPr>
          <p:cNvSpPr>
            <a:spLocks noGrp="1"/>
          </p:cNvSpPr>
          <p:nvPr>
            <p:ph type="title"/>
          </p:nvPr>
        </p:nvSpPr>
        <p:spPr/>
        <p:txBody>
          <a:bodyPr/>
          <a:lstStyle/>
          <a:p>
            <a:r>
              <a:rPr lang="nb-NO" dirty="0"/>
              <a:t>SJÅ PÅ BILETA PÅ NESTE SIDE</a:t>
            </a:r>
          </a:p>
        </p:txBody>
      </p:sp>
      <p:sp>
        <p:nvSpPr>
          <p:cNvPr id="3" name="Plassholder for innhold 2">
            <a:extLst>
              <a:ext uri="{FF2B5EF4-FFF2-40B4-BE49-F238E27FC236}">
                <a16:creationId xmlns:a16="http://schemas.microsoft.com/office/drawing/2014/main" id="{C0937499-A077-C84E-9B72-F33A99A0836B}"/>
              </a:ext>
            </a:extLst>
          </p:cNvPr>
          <p:cNvSpPr>
            <a:spLocks noGrp="1"/>
          </p:cNvSpPr>
          <p:nvPr>
            <p:ph idx="1"/>
          </p:nvPr>
        </p:nvSpPr>
        <p:spPr/>
        <p:txBody>
          <a:bodyPr/>
          <a:lstStyle/>
          <a:p>
            <a:r>
              <a:rPr lang="nb-NO" dirty="0"/>
              <a:t>Kva ser du på bilda?</a:t>
            </a:r>
          </a:p>
          <a:p>
            <a:r>
              <a:rPr lang="nb-NO" dirty="0"/>
              <a:t>Kjenner du att </a:t>
            </a:r>
            <a:r>
              <a:rPr lang="nb-NO" dirty="0" err="1"/>
              <a:t>noko</a:t>
            </a:r>
            <a:r>
              <a:rPr lang="nb-NO" dirty="0"/>
              <a:t>?</a:t>
            </a:r>
          </a:p>
        </p:txBody>
      </p:sp>
    </p:spTree>
    <p:extLst>
      <p:ext uri="{BB962C8B-B14F-4D97-AF65-F5344CB8AC3E}">
        <p14:creationId xmlns:p14="http://schemas.microsoft.com/office/powerpoint/2010/main" val="2706887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1553CEE-79A2-1849-BF56-16E73886661B}"/>
              </a:ext>
            </a:extLst>
          </p:cNvPr>
          <p:cNvSpPr>
            <a:spLocks noGrp="1"/>
          </p:cNvSpPr>
          <p:nvPr>
            <p:ph idx="1"/>
          </p:nvPr>
        </p:nvSpPr>
        <p:spPr>
          <a:xfrm>
            <a:off x="838200" y="1480457"/>
            <a:ext cx="10515600" cy="5012418"/>
          </a:xfrm>
        </p:spPr>
        <p:txBody>
          <a:bodyPr>
            <a:normAutofit fontScale="62500" lnSpcReduction="20000"/>
          </a:bodyPr>
          <a:lstStyle/>
          <a:p>
            <a:pPr marL="0" indent="0" fontAlgn="base">
              <a:buNone/>
            </a:pPr>
            <a:r>
              <a:rPr lang="nn-NO" b="1" dirty="0"/>
              <a:t>Ymse videoar frå Norsk Flid Husfliden Kristiansand</a:t>
            </a:r>
            <a:r>
              <a:rPr lang="nn-NO" dirty="0"/>
              <a:t> </a:t>
            </a:r>
          </a:p>
          <a:p>
            <a:pPr fontAlgn="base"/>
            <a:r>
              <a:rPr lang="nn-NO" u="sng" dirty="0">
                <a:hlinkClick r:id="rId2"/>
              </a:rPr>
              <a:t>https://www.youtube.com/channel/UC1nc3siezNQ-k-7gQcut2Cg</a:t>
            </a:r>
            <a:r>
              <a:rPr lang="nn-NO" dirty="0"/>
              <a:t> </a:t>
            </a:r>
          </a:p>
          <a:p>
            <a:pPr marL="0" indent="0" fontAlgn="base">
              <a:buNone/>
            </a:pPr>
            <a:endParaRPr lang="nn-NO" b="1" dirty="0"/>
          </a:p>
          <a:p>
            <a:pPr marL="0" indent="0" fontAlgn="base">
              <a:buNone/>
            </a:pPr>
            <a:r>
              <a:rPr lang="nn-NO" b="1" dirty="0"/>
              <a:t>Bunadshjelpen, korleis vaske skjorta</a:t>
            </a:r>
            <a:r>
              <a:rPr lang="nn-NO" dirty="0"/>
              <a:t> </a:t>
            </a:r>
          </a:p>
          <a:p>
            <a:pPr fontAlgn="base"/>
            <a:r>
              <a:rPr lang="nn-NO" u="sng" dirty="0">
                <a:hlinkClick r:id="rId3"/>
              </a:rPr>
              <a:t>https://www.youtube.com/watch?v=sf3t8FGKoAA</a:t>
            </a:r>
            <a:r>
              <a:rPr lang="nn-NO" dirty="0"/>
              <a:t> </a:t>
            </a:r>
          </a:p>
          <a:p>
            <a:pPr marL="0" indent="0" fontAlgn="base">
              <a:buNone/>
            </a:pPr>
            <a:endParaRPr lang="nn-NO" b="1" dirty="0"/>
          </a:p>
          <a:p>
            <a:pPr marL="0" indent="0" fontAlgn="base">
              <a:buNone/>
            </a:pPr>
            <a:r>
              <a:rPr lang="nn-NO" b="1" dirty="0"/>
              <a:t>Korleis få av flekker på skjorta</a:t>
            </a:r>
            <a:r>
              <a:rPr lang="nn-NO" dirty="0"/>
              <a:t> </a:t>
            </a:r>
          </a:p>
          <a:p>
            <a:pPr fontAlgn="base"/>
            <a:r>
              <a:rPr lang="nn-NO" u="sng" dirty="0">
                <a:hlinkClick r:id="rId4"/>
              </a:rPr>
              <a:t>https://www.youtube.com/watch?v=B-jVdJ-GGjQ</a:t>
            </a:r>
            <a:r>
              <a:rPr lang="nn-NO" dirty="0"/>
              <a:t> </a:t>
            </a:r>
          </a:p>
          <a:p>
            <a:pPr marL="0" indent="0" fontAlgn="base">
              <a:buNone/>
            </a:pPr>
            <a:endParaRPr lang="nn-NO" b="1" dirty="0"/>
          </a:p>
          <a:p>
            <a:pPr marL="0" indent="0" fontAlgn="base">
              <a:buNone/>
            </a:pPr>
            <a:r>
              <a:rPr lang="nn-NO" b="1" dirty="0"/>
              <a:t>Sølvpuss</a:t>
            </a:r>
            <a:r>
              <a:rPr lang="nn-NO" dirty="0"/>
              <a:t> </a:t>
            </a:r>
          </a:p>
          <a:p>
            <a:pPr fontAlgn="base"/>
            <a:r>
              <a:rPr lang="nn-NO" u="sng" dirty="0">
                <a:hlinkClick r:id="rId4"/>
              </a:rPr>
              <a:t>https://www.youtube.com/watch?v=B-jVdJ-GGjQ</a:t>
            </a:r>
            <a:r>
              <a:rPr lang="nn-NO" dirty="0"/>
              <a:t> </a:t>
            </a:r>
          </a:p>
          <a:p>
            <a:pPr fontAlgn="base"/>
            <a:r>
              <a:rPr lang="nn-NO" u="sng" dirty="0">
                <a:hlinkClick r:id="rId5"/>
              </a:rPr>
              <a:t>https://www.youtube.com/watch?v=pxs4cjWzJF0</a:t>
            </a:r>
            <a:r>
              <a:rPr lang="nn-NO" dirty="0"/>
              <a:t> </a:t>
            </a:r>
          </a:p>
          <a:p>
            <a:pPr marL="0" indent="0" fontAlgn="base">
              <a:buNone/>
            </a:pPr>
            <a:endParaRPr lang="nn-NO" b="1" dirty="0"/>
          </a:p>
          <a:p>
            <a:pPr marL="0" indent="0" fontAlgn="base">
              <a:buNone/>
            </a:pPr>
            <a:r>
              <a:rPr lang="nn-NO" b="1" dirty="0"/>
              <a:t>Plassering av sølje</a:t>
            </a:r>
            <a:r>
              <a:rPr lang="nn-NO" dirty="0"/>
              <a:t> </a:t>
            </a:r>
          </a:p>
          <a:p>
            <a:pPr fontAlgn="base"/>
            <a:r>
              <a:rPr lang="nn-NO" u="sng" dirty="0">
                <a:hlinkClick r:id="rId6"/>
              </a:rPr>
              <a:t>https://www.youtube.com/watch?v=bU7eK1HIm9w</a:t>
            </a:r>
            <a:r>
              <a:rPr lang="nn-NO" dirty="0"/>
              <a:t> </a:t>
            </a:r>
          </a:p>
          <a:p>
            <a:endParaRPr lang="nb-NO" dirty="0"/>
          </a:p>
        </p:txBody>
      </p:sp>
    </p:spTree>
    <p:extLst>
      <p:ext uri="{BB962C8B-B14F-4D97-AF65-F5344CB8AC3E}">
        <p14:creationId xmlns:p14="http://schemas.microsoft.com/office/powerpoint/2010/main" val="1968927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38FF241-445B-064B-B829-9BF01644289F}"/>
              </a:ext>
            </a:extLst>
          </p:cNvPr>
          <p:cNvSpPr>
            <a:spLocks noGrp="1"/>
          </p:cNvSpPr>
          <p:nvPr>
            <p:ph idx="1"/>
          </p:nvPr>
        </p:nvSpPr>
        <p:spPr>
          <a:xfrm>
            <a:off x="838200" y="1825625"/>
            <a:ext cx="10515600" cy="4667250"/>
          </a:xfrm>
        </p:spPr>
        <p:txBody>
          <a:bodyPr>
            <a:normAutofit fontScale="62500" lnSpcReduction="20000"/>
          </a:bodyPr>
          <a:lstStyle/>
          <a:p>
            <a:pPr marL="0" indent="0" fontAlgn="base">
              <a:buNone/>
            </a:pPr>
            <a:r>
              <a:rPr lang="nb-NO" b="1" dirty="0"/>
              <a:t>Pussing av sko</a:t>
            </a:r>
            <a:r>
              <a:rPr lang="nb-NO" dirty="0"/>
              <a:t> </a:t>
            </a:r>
          </a:p>
          <a:p>
            <a:pPr fontAlgn="base"/>
            <a:r>
              <a:rPr lang="nb-NO" u="sng" dirty="0">
                <a:hlinkClick r:id="rId2"/>
              </a:rPr>
              <a:t>https://www.youtube.com/watch?v=q1j5-xZDbxw</a:t>
            </a:r>
            <a:r>
              <a:rPr lang="nb-NO" dirty="0"/>
              <a:t> </a:t>
            </a:r>
          </a:p>
          <a:p>
            <a:pPr marL="0" indent="0" fontAlgn="base">
              <a:buNone/>
            </a:pPr>
            <a:endParaRPr lang="nb-NO" b="1" dirty="0"/>
          </a:p>
          <a:p>
            <a:pPr marL="0" indent="0" fontAlgn="base">
              <a:buNone/>
            </a:pPr>
            <a:r>
              <a:rPr lang="nb-NO" b="1" dirty="0"/>
              <a:t>Oversikt over ymse </a:t>
            </a:r>
            <a:r>
              <a:rPr lang="nb-NO" b="1" dirty="0" err="1"/>
              <a:t>videoar</a:t>
            </a:r>
            <a:r>
              <a:rPr lang="nb-NO" b="1" dirty="0"/>
              <a:t> </a:t>
            </a:r>
            <a:r>
              <a:rPr lang="nb-NO" b="1" dirty="0" err="1"/>
              <a:t>frå</a:t>
            </a:r>
            <a:r>
              <a:rPr lang="nb-NO" b="1" dirty="0"/>
              <a:t> Magasinet Bunad</a:t>
            </a:r>
            <a:r>
              <a:rPr lang="nb-NO" dirty="0"/>
              <a:t> </a:t>
            </a:r>
          </a:p>
          <a:p>
            <a:pPr fontAlgn="base"/>
            <a:r>
              <a:rPr lang="nb-NO" u="sng" dirty="0">
                <a:hlinkClick r:id="rId3"/>
              </a:rPr>
              <a:t>https://www.youtube.com/channel/UC7aLrKMn5QCoTvu5yz_0iYg</a:t>
            </a:r>
            <a:r>
              <a:rPr lang="nb-NO" dirty="0"/>
              <a:t> </a:t>
            </a:r>
          </a:p>
          <a:p>
            <a:pPr marL="0" indent="0" fontAlgn="base">
              <a:buNone/>
            </a:pPr>
            <a:endParaRPr lang="nb-NO" b="1" dirty="0"/>
          </a:p>
          <a:p>
            <a:pPr marL="0" indent="0" fontAlgn="base">
              <a:buNone/>
            </a:pPr>
            <a:r>
              <a:rPr lang="nb-NO" b="1" dirty="0"/>
              <a:t>Sminke til bunaden</a:t>
            </a:r>
            <a:r>
              <a:rPr lang="nb-NO" dirty="0"/>
              <a:t> </a:t>
            </a:r>
          </a:p>
          <a:p>
            <a:pPr fontAlgn="base"/>
            <a:r>
              <a:rPr lang="nb-NO" u="sng" dirty="0">
                <a:hlinkClick r:id="rId4"/>
              </a:rPr>
              <a:t>https://www.youtube.com/watch?v=pG9BWV-bMfM</a:t>
            </a:r>
            <a:r>
              <a:rPr lang="nb-NO" dirty="0"/>
              <a:t> </a:t>
            </a:r>
          </a:p>
          <a:p>
            <a:pPr marL="0" indent="0" fontAlgn="base">
              <a:buNone/>
            </a:pPr>
            <a:endParaRPr lang="nb-NO" b="1" dirty="0"/>
          </a:p>
          <a:p>
            <a:pPr marL="0" indent="0" fontAlgn="base">
              <a:buNone/>
            </a:pPr>
            <a:r>
              <a:rPr lang="nb-NO" b="1" dirty="0"/>
              <a:t>Bunadsstyling herre</a:t>
            </a:r>
            <a:r>
              <a:rPr lang="nb-NO" dirty="0"/>
              <a:t> </a:t>
            </a:r>
          </a:p>
          <a:p>
            <a:pPr fontAlgn="base"/>
            <a:r>
              <a:rPr lang="nb-NO" u="sng" dirty="0">
                <a:hlinkClick r:id="rId5"/>
              </a:rPr>
              <a:t>https://www.youtube.com/watch?v=yXU8zQno4Ck</a:t>
            </a:r>
            <a:r>
              <a:rPr lang="nb-NO" dirty="0"/>
              <a:t> </a:t>
            </a:r>
          </a:p>
          <a:p>
            <a:pPr marL="0" indent="0" fontAlgn="base">
              <a:buNone/>
            </a:pPr>
            <a:endParaRPr lang="nb-NO" b="1" dirty="0"/>
          </a:p>
          <a:p>
            <a:pPr marL="0" indent="0" fontAlgn="base">
              <a:buNone/>
            </a:pPr>
            <a:r>
              <a:rPr lang="nb-NO" b="1" dirty="0"/>
              <a:t>Oppbevaring av bunaden</a:t>
            </a:r>
            <a:r>
              <a:rPr lang="nb-NO" dirty="0"/>
              <a:t> </a:t>
            </a:r>
          </a:p>
          <a:p>
            <a:pPr fontAlgn="base"/>
            <a:r>
              <a:rPr lang="nb-NO" u="sng" dirty="0">
                <a:hlinkClick r:id="rId6"/>
              </a:rPr>
              <a:t>https://www.youtube.com/watch?v=9JYJEq-igOs</a:t>
            </a:r>
            <a:r>
              <a:rPr lang="nb-NO" dirty="0"/>
              <a:t> </a:t>
            </a:r>
          </a:p>
          <a:p>
            <a:endParaRPr lang="nb-NO" dirty="0"/>
          </a:p>
        </p:txBody>
      </p:sp>
    </p:spTree>
    <p:extLst>
      <p:ext uri="{BB962C8B-B14F-4D97-AF65-F5344CB8AC3E}">
        <p14:creationId xmlns:p14="http://schemas.microsoft.com/office/powerpoint/2010/main" val="435596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FD564C-09E7-A84C-B946-B87EC18EB282}"/>
              </a:ext>
            </a:extLst>
          </p:cNvPr>
          <p:cNvSpPr>
            <a:spLocks noGrp="1"/>
          </p:cNvSpPr>
          <p:nvPr>
            <p:ph type="title"/>
          </p:nvPr>
        </p:nvSpPr>
        <p:spPr/>
        <p:txBody>
          <a:bodyPr/>
          <a:lstStyle/>
          <a:p>
            <a:r>
              <a:rPr lang="nb-NO" dirty="0"/>
              <a:t>KJELDER</a:t>
            </a:r>
          </a:p>
        </p:txBody>
      </p:sp>
      <p:sp>
        <p:nvSpPr>
          <p:cNvPr id="3" name="Plassholder for innhold 2">
            <a:extLst>
              <a:ext uri="{FF2B5EF4-FFF2-40B4-BE49-F238E27FC236}">
                <a16:creationId xmlns:a16="http://schemas.microsoft.com/office/drawing/2014/main" id="{BF62D46F-2EE0-8F48-8517-FEED0A04B34D}"/>
              </a:ext>
            </a:extLst>
          </p:cNvPr>
          <p:cNvSpPr>
            <a:spLocks noGrp="1"/>
          </p:cNvSpPr>
          <p:nvPr>
            <p:ph idx="1"/>
          </p:nvPr>
        </p:nvSpPr>
        <p:spPr/>
        <p:txBody>
          <a:bodyPr vert="horz" lIns="91440" tIns="45720" rIns="91440" bIns="45720" rtlCol="0" anchor="t">
            <a:normAutofit fontScale="40000" lnSpcReduction="20000"/>
          </a:bodyPr>
          <a:lstStyle/>
          <a:p>
            <a:pPr marL="0" indent="0">
              <a:buNone/>
            </a:pPr>
            <a:r>
              <a:rPr lang="nb-NO" dirty="0"/>
              <a:t>Tekst:</a:t>
            </a:r>
            <a:br>
              <a:rPr lang="nb-NO" dirty="0"/>
            </a:br>
            <a:r>
              <a:rPr lang="nb-NO" dirty="0"/>
              <a:t>- Rossing, C. (2016). Nasjonalromantikken lever i folkedraktene. </a:t>
            </a:r>
            <a:r>
              <a:rPr lang="nb-NO" i="1" dirty="0"/>
              <a:t>Aftenposten HISTORIE (4), </a:t>
            </a:r>
            <a:r>
              <a:rPr lang="nb-NO" dirty="0"/>
              <a:t>s.26-33. </a:t>
            </a:r>
            <a:br>
              <a:rPr lang="nb-NO" dirty="0"/>
            </a:br>
            <a:r>
              <a:rPr lang="nb-NO" dirty="0"/>
              <a:t>- </a:t>
            </a:r>
            <a:r>
              <a:rPr lang="nb-NO" dirty="0" err="1"/>
              <a:t>Rudrud</a:t>
            </a:r>
            <a:r>
              <a:rPr lang="nb-NO" dirty="0"/>
              <a:t>, C. Bunad også i fremtiden? </a:t>
            </a:r>
            <a:r>
              <a:rPr lang="nb-NO" i="1" dirty="0"/>
              <a:t>Dag og Tid</a:t>
            </a:r>
            <a:br>
              <a:rPr lang="nb-NO" dirty="0"/>
            </a:br>
            <a:endParaRPr lang="nb-NO" dirty="0"/>
          </a:p>
          <a:p>
            <a:pPr marL="0" indent="0">
              <a:buNone/>
            </a:pPr>
            <a:r>
              <a:rPr lang="nb-NO" dirty="0"/>
              <a:t>Nettsider:</a:t>
            </a:r>
            <a:br>
              <a:rPr lang="nb-NO" dirty="0"/>
            </a:br>
            <a:r>
              <a:rPr lang="nb-NO" dirty="0">
                <a:hlinkClick r:id="rId3"/>
              </a:rPr>
              <a:t>http://unesco.no/kultur/immateriellkulturarv/</a:t>
            </a:r>
            <a:r>
              <a:rPr lang="nb-NO" dirty="0"/>
              <a:t> </a:t>
            </a:r>
            <a:br>
              <a:rPr lang="nb-NO" dirty="0"/>
            </a:br>
            <a:r>
              <a:rPr lang="nb-NO" dirty="0">
                <a:hlinkClick r:id="rId4"/>
              </a:rPr>
              <a:t>https://www.immateriellkulturarv.no</a:t>
            </a:r>
            <a:r>
              <a:rPr lang="nb-NO" dirty="0"/>
              <a:t> </a:t>
            </a:r>
            <a:br>
              <a:rPr lang="nb-NO" dirty="0"/>
            </a:br>
            <a:r>
              <a:rPr lang="nb-NO" dirty="0">
                <a:hlinkClick r:id="rId5"/>
              </a:rPr>
              <a:t>https://www.kulturradet.no/immateriell-kulturarv</a:t>
            </a:r>
            <a:r>
              <a:rPr lang="nb-NO" dirty="0"/>
              <a:t> </a:t>
            </a:r>
            <a:br>
              <a:rPr lang="nb-NO" dirty="0"/>
            </a:br>
            <a:r>
              <a:rPr lang="nb-NO" dirty="0">
                <a:hlinkClick r:id="rId6"/>
              </a:rPr>
              <a:t>http://www.ungdomslag.no/kva-skjer/artikkel/ein-bunad-for-alle/</a:t>
            </a:r>
            <a:r>
              <a:rPr lang="nb-NO" dirty="0"/>
              <a:t> </a:t>
            </a:r>
            <a:br>
              <a:rPr lang="nb-NO" dirty="0"/>
            </a:br>
            <a:r>
              <a:rPr lang="nb-NO" dirty="0">
                <a:hlinkClick r:id="rId7"/>
              </a:rPr>
              <a:t>https://www.youtube.com/watch?v=LE6mvI9hWZc&amp;t=3s</a:t>
            </a:r>
            <a:r>
              <a:rPr lang="nb-NO" dirty="0"/>
              <a:t> </a:t>
            </a:r>
            <a:br>
              <a:rPr lang="nb-NO" dirty="0"/>
            </a:br>
            <a:r>
              <a:rPr lang="nb-NO" dirty="0">
                <a:hlinkClick r:id="rId8"/>
              </a:rPr>
              <a:t>http://www.husflid.no/fagsider/bunad_folkedrakt/kulturarv_som_raknar_i_saumen/bunadens_verdi_boer_holdes_kjaer</a:t>
            </a:r>
            <a:r>
              <a:rPr lang="nb-NO" dirty="0"/>
              <a:t> </a:t>
            </a:r>
            <a:br>
              <a:rPr lang="nb-NO" dirty="0"/>
            </a:br>
            <a:r>
              <a:rPr lang="nb-NO" dirty="0">
                <a:hlinkClick r:id="rId9"/>
              </a:rPr>
              <a:t>https://lesesenteret.uis.no/article.php?articleID=82964&amp;categoryID=13439</a:t>
            </a:r>
            <a:r>
              <a:rPr lang="nb-NO" dirty="0"/>
              <a:t> </a:t>
            </a:r>
          </a:p>
          <a:p>
            <a:pPr marL="0" indent="0">
              <a:buNone/>
            </a:pPr>
            <a:r>
              <a:rPr lang="nb-NO" dirty="0"/>
              <a:t>Bilder</a:t>
            </a:r>
            <a:br>
              <a:rPr lang="nb-NO" dirty="0"/>
            </a:br>
            <a:r>
              <a:rPr lang="nb-NO" dirty="0"/>
              <a:t>s.2: </a:t>
            </a:r>
            <a:r>
              <a:rPr lang="nb-NO" i="1" dirty="0"/>
              <a:t>Jenter i bunad, </a:t>
            </a:r>
            <a:r>
              <a:rPr lang="nb-NO" dirty="0"/>
              <a:t>Kveen, Sørlie-Nordnes, Åsne (2019)</a:t>
            </a:r>
            <a:br>
              <a:rPr lang="nb-NO" dirty="0"/>
            </a:br>
            <a:r>
              <a:rPr lang="nb-NO" dirty="0"/>
              <a:t>s.4: </a:t>
            </a:r>
            <a:r>
              <a:rPr lang="nb-NO" dirty="0" err="1"/>
              <a:t>Hauknes</a:t>
            </a:r>
            <a:r>
              <a:rPr lang="nb-NO" dirty="0"/>
              <a:t>, Solveig B. (2018), Kveen, Torunn Elise (2019), Nordås, Åshild M. (2013), </a:t>
            </a:r>
            <a:r>
              <a:rPr lang="nb-NO" dirty="0" err="1"/>
              <a:t>Vatnehol</a:t>
            </a:r>
            <a:r>
              <a:rPr lang="nb-NO" dirty="0"/>
              <a:t>, Rita S. (2010)</a:t>
            </a:r>
            <a:br>
              <a:rPr lang="nb-NO" dirty="0"/>
            </a:br>
            <a:r>
              <a:rPr lang="nb-NO" dirty="0"/>
              <a:t>s.6: </a:t>
            </a:r>
            <a:r>
              <a:rPr lang="nb-NO" i="1" dirty="0"/>
              <a:t>Jenter i bunad 2, S</a:t>
            </a:r>
            <a:r>
              <a:rPr lang="nb-NO" dirty="0"/>
              <a:t>ørlie-Nordnes, Åsne (2019)</a:t>
            </a:r>
            <a:br>
              <a:rPr lang="nb-NO" dirty="0"/>
            </a:br>
            <a:r>
              <a:rPr lang="nb-NO" dirty="0"/>
              <a:t>s.7: </a:t>
            </a:r>
            <a:r>
              <a:rPr lang="nb-NO" i="1" dirty="0" err="1"/>
              <a:t>Bunadstrømper</a:t>
            </a:r>
            <a:r>
              <a:rPr lang="nb-NO" dirty="0"/>
              <a:t>, Før, Anne Marte (2016)</a:t>
            </a:r>
            <a:br>
              <a:rPr lang="nb-NO" dirty="0"/>
            </a:br>
            <a:r>
              <a:rPr lang="nb-NO" dirty="0"/>
              <a:t>s.8: </a:t>
            </a:r>
            <a:r>
              <a:rPr lang="nb-NO" i="1" dirty="0"/>
              <a:t>Solbriller, </a:t>
            </a:r>
            <a:r>
              <a:rPr lang="nb-NO" dirty="0" err="1"/>
              <a:t>Hauknes</a:t>
            </a:r>
            <a:r>
              <a:rPr lang="nb-NO" dirty="0"/>
              <a:t>, Solveig B. (2018)</a:t>
            </a:r>
            <a:br>
              <a:rPr lang="nb-NO" dirty="0"/>
            </a:br>
            <a:r>
              <a:rPr lang="nb-NO" dirty="0"/>
              <a:t>s.9: </a:t>
            </a:r>
            <a:r>
              <a:rPr lang="nb-NO" i="1" dirty="0"/>
              <a:t>Flagg, </a:t>
            </a:r>
            <a:r>
              <a:rPr lang="nb-NO" dirty="0" err="1"/>
              <a:t>Hauknes</a:t>
            </a:r>
            <a:r>
              <a:rPr lang="nb-NO" dirty="0"/>
              <a:t>, Solveig B. (2018)</a:t>
            </a:r>
            <a:br>
              <a:rPr lang="nb-NO" dirty="0"/>
            </a:br>
            <a:r>
              <a:rPr lang="nb-NO" dirty="0"/>
              <a:t>s.10: </a:t>
            </a:r>
            <a:r>
              <a:rPr lang="nb-NO" i="1" dirty="0"/>
              <a:t>Joggesko, </a:t>
            </a:r>
            <a:r>
              <a:rPr lang="nb-NO" i="1" dirty="0" err="1"/>
              <a:t>Ø</a:t>
            </a:r>
            <a:r>
              <a:rPr lang="nb-NO" dirty="0" err="1"/>
              <a:t>lmheim</a:t>
            </a:r>
            <a:r>
              <a:rPr lang="nb-NO" dirty="0"/>
              <a:t>, Hedvig O. (2019)</a:t>
            </a:r>
            <a:br>
              <a:rPr lang="nb-NO" dirty="0"/>
            </a:br>
            <a:r>
              <a:rPr lang="nb-NO" dirty="0"/>
              <a:t>s.11: </a:t>
            </a:r>
            <a:r>
              <a:rPr lang="nb-NO" i="1" dirty="0"/>
              <a:t>Nordlandsbunad, </a:t>
            </a:r>
            <a:r>
              <a:rPr lang="nb-NO" dirty="0"/>
              <a:t>Før, Anne Marte (2016)</a:t>
            </a:r>
            <a:br>
              <a:rPr lang="nb-NO" dirty="0"/>
            </a:br>
            <a:r>
              <a:rPr lang="nb-NO" dirty="0"/>
              <a:t>s.12: </a:t>
            </a:r>
            <a:r>
              <a:rPr lang="nb-NO" i="1" dirty="0"/>
              <a:t>Drikkeflaske, </a:t>
            </a:r>
            <a:r>
              <a:rPr lang="nb-NO" dirty="0" err="1"/>
              <a:t>Hauknes</a:t>
            </a:r>
            <a:r>
              <a:rPr lang="nb-NO" dirty="0"/>
              <a:t>, Solveig B. (2018), </a:t>
            </a:r>
            <a:r>
              <a:rPr lang="nb-NO" i="1" dirty="0"/>
              <a:t>Burger, </a:t>
            </a:r>
            <a:r>
              <a:rPr lang="nb-NO" dirty="0" err="1"/>
              <a:t>Vatnehol</a:t>
            </a:r>
            <a:r>
              <a:rPr lang="nb-NO" dirty="0"/>
              <a:t> Rita S. (2015)</a:t>
            </a:r>
            <a:br>
              <a:rPr lang="nb-NO" dirty="0"/>
            </a:br>
            <a:r>
              <a:rPr lang="nb-NO" dirty="0"/>
              <a:t>s.13: </a:t>
            </a:r>
            <a:r>
              <a:rPr lang="nb-NO" i="1" dirty="0"/>
              <a:t>Hodeplagg, </a:t>
            </a:r>
            <a:r>
              <a:rPr lang="nb-NO" dirty="0"/>
              <a:t>Før, Anne Marte (2016)</a:t>
            </a:r>
            <a:br>
              <a:rPr lang="nb-NO" dirty="0"/>
            </a:br>
            <a:r>
              <a:rPr lang="nb-NO" dirty="0"/>
              <a:t>s.14: </a:t>
            </a:r>
            <a:r>
              <a:rPr lang="nb-NO" i="1" dirty="0"/>
              <a:t>Bunadsko, </a:t>
            </a:r>
            <a:r>
              <a:rPr lang="nb-NO" dirty="0" err="1"/>
              <a:t>Vatnehol</a:t>
            </a:r>
            <a:r>
              <a:rPr lang="nb-NO" dirty="0"/>
              <a:t>, Svein Are S. (2008)</a:t>
            </a:r>
            <a:br>
              <a:rPr lang="nb-NO" dirty="0"/>
            </a:br>
            <a:r>
              <a:rPr lang="nb-NO" dirty="0"/>
              <a:t>s.15: Før, Anne Marte (2016), Kveen, Torunn Elise (2019), Kveen, Torunn Elise (2019)</a:t>
            </a:r>
            <a:br>
              <a:rPr lang="nb-NO" dirty="0"/>
            </a:br>
            <a:r>
              <a:rPr lang="nb-NO" dirty="0"/>
              <a:t>s.16: </a:t>
            </a:r>
            <a:r>
              <a:rPr lang="nb-NO" i="1" dirty="0" err="1"/>
              <a:t>Gutar</a:t>
            </a:r>
            <a:r>
              <a:rPr lang="nb-NO" i="1" dirty="0"/>
              <a:t> i bunad</a:t>
            </a:r>
            <a:r>
              <a:rPr lang="nb-NO" dirty="0"/>
              <a:t>, Kveen, Torunn Elise (2019)</a:t>
            </a:r>
            <a:br>
              <a:rPr lang="nb-NO" dirty="0"/>
            </a:br>
            <a:r>
              <a:rPr lang="nb-NO" dirty="0"/>
              <a:t>s.17: </a:t>
            </a:r>
            <a:r>
              <a:rPr lang="nb-NO" i="1" dirty="0"/>
              <a:t>Fjelltur</a:t>
            </a:r>
            <a:r>
              <a:rPr lang="nb-NO" dirty="0"/>
              <a:t>, Kveen, Torunn Elise (2019)</a:t>
            </a:r>
            <a:br>
              <a:rPr lang="nb-NO" dirty="0"/>
            </a:br>
            <a:r>
              <a:rPr lang="nb-NO" dirty="0"/>
              <a:t>s.18: </a:t>
            </a:r>
            <a:r>
              <a:rPr lang="nb-NO" i="1" dirty="0" err="1"/>
              <a:t>Bunadliv</a:t>
            </a:r>
            <a:r>
              <a:rPr lang="nb-NO" i="1" dirty="0"/>
              <a:t>, </a:t>
            </a:r>
            <a:r>
              <a:rPr lang="nb-NO" dirty="0"/>
              <a:t>Før, Anne Marte (2016)</a:t>
            </a:r>
            <a:br>
              <a:rPr lang="nb-NO" dirty="0"/>
            </a:br>
            <a:r>
              <a:rPr lang="nb-NO" dirty="0"/>
              <a:t>s.23: </a:t>
            </a:r>
            <a:r>
              <a:rPr lang="nb-NO" i="1" dirty="0"/>
              <a:t>Mobil, </a:t>
            </a:r>
            <a:r>
              <a:rPr lang="nb-NO" dirty="0"/>
              <a:t>Kveen, Torunn Elise (2019) </a:t>
            </a:r>
          </a:p>
        </p:txBody>
      </p:sp>
    </p:spTree>
    <p:extLst>
      <p:ext uri="{BB962C8B-B14F-4D97-AF65-F5344CB8AC3E}">
        <p14:creationId xmlns:p14="http://schemas.microsoft.com/office/powerpoint/2010/main" val="279297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78F5F9CD-44BC-6B4B-9045-FBFFFCCDB304}"/>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08284" y="93077"/>
            <a:ext cx="4415590" cy="2958528"/>
          </a:xfrm>
          <a:ln w="38100">
            <a:solidFill>
              <a:srgbClr val="C00000"/>
            </a:solidFill>
          </a:ln>
        </p:spPr>
      </p:pic>
      <p:pic>
        <p:nvPicPr>
          <p:cNvPr id="7" name="Bilde 6">
            <a:extLst>
              <a:ext uri="{FF2B5EF4-FFF2-40B4-BE49-F238E27FC236}">
                <a16:creationId xmlns:a16="http://schemas.microsoft.com/office/drawing/2014/main" id="{A9DE5C38-333B-D544-95E8-8BDA6ADEA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63579" y="1909822"/>
            <a:ext cx="3720136" cy="4839892"/>
          </a:xfrm>
          <a:prstGeom prst="rect">
            <a:avLst/>
          </a:prstGeom>
          <a:ln w="38100">
            <a:solidFill>
              <a:srgbClr val="C00000"/>
            </a:solidFill>
          </a:ln>
        </p:spPr>
      </p:pic>
      <p:pic>
        <p:nvPicPr>
          <p:cNvPr id="9" name="Bilde 8">
            <a:extLst>
              <a:ext uri="{FF2B5EF4-FFF2-40B4-BE49-F238E27FC236}">
                <a16:creationId xmlns:a16="http://schemas.microsoft.com/office/drawing/2014/main" id="{D18C4C0A-C18E-1B42-8D35-74F48819447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165939" y="3158179"/>
            <a:ext cx="5077326" cy="3591535"/>
          </a:xfrm>
          <a:prstGeom prst="rect">
            <a:avLst/>
          </a:prstGeom>
          <a:ln w="38100">
            <a:solidFill>
              <a:srgbClr val="C00000"/>
            </a:solidFill>
          </a:ln>
        </p:spPr>
      </p:pic>
      <p:pic>
        <p:nvPicPr>
          <p:cNvPr id="13" name="Bilde 12">
            <a:extLst>
              <a:ext uri="{FF2B5EF4-FFF2-40B4-BE49-F238E27FC236}">
                <a16:creationId xmlns:a16="http://schemas.microsoft.com/office/drawing/2014/main" id="{1418A147-5382-AC42-848E-4DEE49B2B71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644188" y="103472"/>
            <a:ext cx="1949117" cy="2948133"/>
          </a:xfrm>
          <a:prstGeom prst="rect">
            <a:avLst/>
          </a:prstGeom>
          <a:ln w="38100">
            <a:solidFill>
              <a:srgbClr val="C00000"/>
            </a:solidFill>
          </a:ln>
        </p:spPr>
      </p:pic>
      <p:pic>
        <p:nvPicPr>
          <p:cNvPr id="15" name="Bilde 14">
            <a:extLst>
              <a:ext uri="{FF2B5EF4-FFF2-40B4-BE49-F238E27FC236}">
                <a16:creationId xmlns:a16="http://schemas.microsoft.com/office/drawing/2014/main" id="{75DE4C0B-DF62-0346-837F-2CB1393EA4F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713619" y="103472"/>
            <a:ext cx="1529646" cy="2948133"/>
          </a:xfrm>
          <a:prstGeom prst="rect">
            <a:avLst/>
          </a:prstGeom>
          <a:ln w="38100">
            <a:solidFill>
              <a:srgbClr val="C00000"/>
            </a:solidFill>
          </a:ln>
        </p:spPr>
      </p:pic>
      <p:pic>
        <p:nvPicPr>
          <p:cNvPr id="17" name="Bilde 16">
            <a:extLst>
              <a:ext uri="{FF2B5EF4-FFF2-40B4-BE49-F238E27FC236}">
                <a16:creationId xmlns:a16="http://schemas.microsoft.com/office/drawing/2014/main" id="{B86211F4-7AF2-5E4A-9C6B-4FD1191C4F8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5400000">
            <a:off x="-213616" y="3480078"/>
            <a:ext cx="3591535" cy="2947737"/>
          </a:xfrm>
          <a:prstGeom prst="rect">
            <a:avLst/>
          </a:prstGeom>
          <a:ln w="38100">
            <a:solidFill>
              <a:srgbClr val="C00000"/>
            </a:solidFill>
          </a:ln>
        </p:spPr>
      </p:pic>
    </p:spTree>
    <p:extLst>
      <p:ext uri="{BB962C8B-B14F-4D97-AF65-F5344CB8AC3E}">
        <p14:creationId xmlns:p14="http://schemas.microsoft.com/office/powerpoint/2010/main" val="201541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C3D41F-BE87-3848-8DAF-79563DF3037F}"/>
              </a:ext>
            </a:extLst>
          </p:cNvPr>
          <p:cNvSpPr>
            <a:spLocks noGrp="1"/>
          </p:cNvSpPr>
          <p:nvPr>
            <p:ph type="title"/>
          </p:nvPr>
        </p:nvSpPr>
        <p:spPr/>
        <p:txBody>
          <a:bodyPr/>
          <a:lstStyle/>
          <a:p>
            <a:r>
              <a:rPr lang="nb-NO" dirty="0"/>
              <a:t>BUNADEN I NOREG</a:t>
            </a:r>
          </a:p>
        </p:txBody>
      </p:sp>
      <p:sp>
        <p:nvSpPr>
          <p:cNvPr id="3" name="Plassholder for innhold 2">
            <a:extLst>
              <a:ext uri="{FF2B5EF4-FFF2-40B4-BE49-F238E27FC236}">
                <a16:creationId xmlns:a16="http://schemas.microsoft.com/office/drawing/2014/main" id="{1544A25F-0AE6-5E44-A9C8-761C24793349}"/>
              </a:ext>
            </a:extLst>
          </p:cNvPr>
          <p:cNvSpPr>
            <a:spLocks noGrp="1"/>
          </p:cNvSpPr>
          <p:nvPr>
            <p:ph idx="1"/>
          </p:nvPr>
        </p:nvSpPr>
        <p:spPr/>
        <p:txBody>
          <a:bodyPr>
            <a:normAutofit fontScale="92500" lnSpcReduction="10000"/>
          </a:bodyPr>
          <a:lstStyle/>
          <a:p>
            <a:r>
              <a:rPr lang="nn-NO" dirty="0"/>
              <a:t>Kva veit du om den norske bunadstradisjonen?</a:t>
            </a:r>
          </a:p>
          <a:p>
            <a:pPr lvl="1"/>
            <a:r>
              <a:rPr lang="nn-NO" dirty="0"/>
              <a:t>Kva er eigentleg ein bunad?</a:t>
            </a:r>
          </a:p>
          <a:p>
            <a:pPr lvl="1"/>
            <a:r>
              <a:rPr lang="nn-NO" dirty="0"/>
              <a:t>Kva er forskjell på bunad og folkedrakt?</a:t>
            </a:r>
          </a:p>
          <a:p>
            <a:pPr lvl="1"/>
            <a:r>
              <a:rPr lang="nn-NO" dirty="0"/>
              <a:t>Kor stammar bunaden frå?</a:t>
            </a:r>
          </a:p>
          <a:p>
            <a:pPr lvl="1"/>
            <a:r>
              <a:rPr lang="nn-NO" dirty="0"/>
              <a:t>Kven bestemmer korleis bunaden skal sjå ut?</a:t>
            </a:r>
          </a:p>
          <a:p>
            <a:pPr lvl="1"/>
            <a:r>
              <a:rPr lang="nn-NO" dirty="0"/>
              <a:t>Kven brukar bunad i dag?</a:t>
            </a:r>
          </a:p>
          <a:p>
            <a:pPr lvl="1"/>
            <a:r>
              <a:rPr lang="nn-NO" dirty="0"/>
              <a:t>Var det vanleg å bruke bunad til kvardags før?</a:t>
            </a:r>
          </a:p>
          <a:p>
            <a:endParaRPr lang="nn-NO" dirty="0"/>
          </a:p>
          <a:p>
            <a:endParaRPr lang="nn-NO" dirty="0"/>
          </a:p>
          <a:p>
            <a:r>
              <a:rPr lang="nn-NO" dirty="0"/>
              <a:t>Les artikkelen:</a:t>
            </a:r>
            <a:endParaRPr lang="nn-NO" dirty="0">
              <a:hlinkClick r:id="rId3"/>
            </a:endParaRPr>
          </a:p>
          <a:p>
            <a:pPr lvl="1"/>
            <a:r>
              <a:rPr lang="nn-NO" dirty="0">
                <a:hlinkClick r:id="rId3"/>
              </a:rPr>
              <a:t>Nasjonalromantikken lever i folkedraktene</a:t>
            </a:r>
          </a:p>
        </p:txBody>
      </p:sp>
      <p:pic>
        <p:nvPicPr>
          <p:cNvPr id="5" name="Bilde 4">
            <a:extLst>
              <a:ext uri="{FF2B5EF4-FFF2-40B4-BE49-F238E27FC236}">
                <a16:creationId xmlns:a16="http://schemas.microsoft.com/office/drawing/2014/main" id="{691694F8-C03D-2147-9FC7-5EC27700D2F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39375" y="2426201"/>
            <a:ext cx="2714425" cy="4066674"/>
          </a:xfrm>
          <a:prstGeom prst="rect">
            <a:avLst/>
          </a:prstGeom>
          <a:ln w="38100">
            <a:solidFill>
              <a:srgbClr val="C00000"/>
            </a:solidFill>
          </a:ln>
        </p:spPr>
      </p:pic>
    </p:spTree>
    <p:extLst>
      <p:ext uri="{BB962C8B-B14F-4D97-AF65-F5344CB8AC3E}">
        <p14:creationId xmlns:p14="http://schemas.microsoft.com/office/powerpoint/2010/main" val="34783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CDFCCE-1D43-544B-8D3C-52F2AD59ED3F}"/>
              </a:ext>
            </a:extLst>
          </p:cNvPr>
          <p:cNvSpPr>
            <a:spLocks noGrp="1"/>
          </p:cNvSpPr>
          <p:nvPr>
            <p:ph type="title"/>
          </p:nvPr>
        </p:nvSpPr>
        <p:spPr/>
        <p:txBody>
          <a:bodyPr/>
          <a:lstStyle/>
          <a:p>
            <a:r>
              <a:rPr lang="nb-NO"/>
              <a:t>«RETT» og «FEIL»	</a:t>
            </a:r>
          </a:p>
        </p:txBody>
      </p:sp>
      <p:sp>
        <p:nvSpPr>
          <p:cNvPr id="3" name="Plassholder for innhold 2">
            <a:extLst>
              <a:ext uri="{FF2B5EF4-FFF2-40B4-BE49-F238E27FC236}">
                <a16:creationId xmlns:a16="http://schemas.microsoft.com/office/drawing/2014/main" id="{5DD155F8-9D4E-F44B-BEE7-D04754D260F2}"/>
              </a:ext>
            </a:extLst>
          </p:cNvPr>
          <p:cNvSpPr>
            <a:spLocks noGrp="1"/>
          </p:cNvSpPr>
          <p:nvPr>
            <p:ph idx="1"/>
          </p:nvPr>
        </p:nvSpPr>
        <p:spPr/>
        <p:txBody>
          <a:bodyPr/>
          <a:lstStyle/>
          <a:p>
            <a:r>
              <a:rPr lang="nn-NO" dirty="0"/>
              <a:t>Finst det ein riktig eller feil måte å bruke bunaden på?</a:t>
            </a:r>
          </a:p>
        </p:txBody>
      </p:sp>
      <p:pic>
        <p:nvPicPr>
          <p:cNvPr id="5" name="Bilde 4">
            <a:extLst>
              <a:ext uri="{FF2B5EF4-FFF2-40B4-BE49-F238E27FC236}">
                <a16:creationId xmlns:a16="http://schemas.microsoft.com/office/drawing/2014/main" id="{B81CAEE8-67E5-4B41-AB95-C5D81DF3178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92253" y="2607687"/>
            <a:ext cx="5161547" cy="3885188"/>
          </a:xfrm>
          <a:prstGeom prst="rect">
            <a:avLst/>
          </a:prstGeom>
          <a:ln w="38100">
            <a:solidFill>
              <a:srgbClr val="C00000"/>
            </a:solidFill>
          </a:ln>
        </p:spPr>
      </p:pic>
    </p:spTree>
    <p:extLst>
      <p:ext uri="{BB962C8B-B14F-4D97-AF65-F5344CB8AC3E}">
        <p14:creationId xmlns:p14="http://schemas.microsoft.com/office/powerpoint/2010/main" val="138186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740FC45-A743-4844-A253-DF5E98FF61F0}"/>
              </a:ext>
            </a:extLst>
          </p:cNvPr>
          <p:cNvSpPr>
            <a:spLocks noGrp="1"/>
          </p:cNvSpPr>
          <p:nvPr>
            <p:ph idx="1"/>
          </p:nvPr>
        </p:nvSpPr>
        <p:spPr/>
        <p:txBody>
          <a:bodyPr/>
          <a:lstStyle/>
          <a:p>
            <a:r>
              <a:rPr lang="nb-NO" dirty="0"/>
              <a:t>Må </a:t>
            </a:r>
            <a:r>
              <a:rPr lang="nb-NO" dirty="0" err="1"/>
              <a:t>ein</a:t>
            </a:r>
            <a:r>
              <a:rPr lang="nb-NO" dirty="0"/>
              <a:t> bruke bestemte strømper til bunaden?</a:t>
            </a:r>
          </a:p>
        </p:txBody>
      </p:sp>
      <p:pic>
        <p:nvPicPr>
          <p:cNvPr id="5" name="Bilde 4">
            <a:extLst>
              <a:ext uri="{FF2B5EF4-FFF2-40B4-BE49-F238E27FC236}">
                <a16:creationId xmlns:a16="http://schemas.microsoft.com/office/drawing/2014/main" id="{A79B1DED-0CCE-0743-A1D2-0105511C1A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10005" y="2437725"/>
            <a:ext cx="6243795" cy="4167611"/>
          </a:xfrm>
          <a:prstGeom prst="rect">
            <a:avLst/>
          </a:prstGeom>
          <a:ln w="38100">
            <a:solidFill>
              <a:srgbClr val="C00000"/>
            </a:solidFill>
          </a:ln>
        </p:spPr>
      </p:pic>
    </p:spTree>
    <p:extLst>
      <p:ext uri="{BB962C8B-B14F-4D97-AF65-F5344CB8AC3E}">
        <p14:creationId xmlns:p14="http://schemas.microsoft.com/office/powerpoint/2010/main" val="1519502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88880D6-A4CC-7F4D-8F75-014AA18F773E}"/>
              </a:ext>
            </a:extLst>
          </p:cNvPr>
          <p:cNvSpPr>
            <a:spLocks noGrp="1"/>
          </p:cNvSpPr>
          <p:nvPr>
            <p:ph idx="1"/>
          </p:nvPr>
        </p:nvSpPr>
        <p:spPr/>
        <p:txBody>
          <a:bodyPr/>
          <a:lstStyle/>
          <a:p>
            <a:r>
              <a:rPr lang="nn-NO" dirty="0"/>
              <a:t>Er det greitt å bruke solbriller til bunad?</a:t>
            </a:r>
          </a:p>
        </p:txBody>
      </p:sp>
      <p:pic>
        <p:nvPicPr>
          <p:cNvPr id="5" name="Bilde 4">
            <a:extLst>
              <a:ext uri="{FF2B5EF4-FFF2-40B4-BE49-F238E27FC236}">
                <a16:creationId xmlns:a16="http://schemas.microsoft.com/office/drawing/2014/main" id="{72492AFC-694B-FF44-A62D-3EB26209E0E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002459" y="1932907"/>
            <a:ext cx="3351341" cy="4559968"/>
          </a:xfrm>
          <a:prstGeom prst="rect">
            <a:avLst/>
          </a:prstGeom>
          <a:ln w="38100">
            <a:solidFill>
              <a:srgbClr val="C00000"/>
            </a:solidFill>
          </a:ln>
        </p:spPr>
      </p:pic>
    </p:spTree>
    <p:extLst>
      <p:ext uri="{BB962C8B-B14F-4D97-AF65-F5344CB8AC3E}">
        <p14:creationId xmlns:p14="http://schemas.microsoft.com/office/powerpoint/2010/main" val="256549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8B67859-B64C-2342-90ED-E87A8CC3D1AA}"/>
              </a:ext>
            </a:extLst>
          </p:cNvPr>
          <p:cNvSpPr>
            <a:spLocks noGrp="1"/>
          </p:cNvSpPr>
          <p:nvPr>
            <p:ph idx="1"/>
          </p:nvPr>
        </p:nvSpPr>
        <p:spPr>
          <a:xfrm>
            <a:off x="838200" y="1825625"/>
            <a:ext cx="4684776" cy="4167610"/>
          </a:xfrm>
        </p:spPr>
        <p:txBody>
          <a:bodyPr/>
          <a:lstStyle/>
          <a:p>
            <a:r>
              <a:rPr lang="nn-NO" dirty="0"/>
              <a:t>Må ein velje ein bunad som stammar frå der </a:t>
            </a:r>
            <a:br>
              <a:rPr lang="nn-NO" dirty="0"/>
            </a:br>
            <a:r>
              <a:rPr lang="nn-NO" dirty="0"/>
              <a:t>ein bur, eller ein stad slekta </a:t>
            </a:r>
            <a:br>
              <a:rPr lang="nn-NO" dirty="0"/>
            </a:br>
            <a:r>
              <a:rPr lang="nn-NO" dirty="0"/>
              <a:t>kjem frå, eller kan ein </a:t>
            </a:r>
            <a:br>
              <a:rPr lang="nn-NO" dirty="0"/>
            </a:br>
            <a:r>
              <a:rPr lang="nn-NO" dirty="0"/>
              <a:t>velje den bunaden ein </a:t>
            </a:r>
            <a:br>
              <a:rPr lang="nn-NO" dirty="0"/>
            </a:br>
            <a:r>
              <a:rPr lang="nn-NO" dirty="0"/>
              <a:t>tykkjer er finast?</a:t>
            </a:r>
          </a:p>
        </p:txBody>
      </p:sp>
      <p:pic>
        <p:nvPicPr>
          <p:cNvPr id="5" name="Bilde 4">
            <a:extLst>
              <a:ext uri="{FF2B5EF4-FFF2-40B4-BE49-F238E27FC236}">
                <a16:creationId xmlns:a16="http://schemas.microsoft.com/office/drawing/2014/main" id="{2AC41082-F8FF-8A4A-BBB7-BA068E18172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76473" y="342900"/>
            <a:ext cx="4203290" cy="6172200"/>
          </a:xfrm>
          <a:prstGeom prst="rect">
            <a:avLst/>
          </a:prstGeom>
          <a:ln w="38100">
            <a:solidFill>
              <a:srgbClr val="C00000"/>
            </a:solidFill>
          </a:ln>
        </p:spPr>
      </p:pic>
    </p:spTree>
    <p:extLst>
      <p:ext uri="{BB962C8B-B14F-4D97-AF65-F5344CB8AC3E}">
        <p14:creationId xmlns:p14="http://schemas.microsoft.com/office/powerpoint/2010/main" val="1013296607"/>
      </p:ext>
    </p:extLst>
  </p:cSld>
  <p:clrMapOvr>
    <a:masterClrMapping/>
  </p:clrMapOvr>
</p:sld>
</file>

<file path=ppt/theme/theme1.xml><?xml version="1.0" encoding="utf-8"?>
<a:theme xmlns:a="http://schemas.openxmlformats.org/drawingml/2006/main" name="Office-tema">
  <a:themeElements>
    <a:clrScheme name="Gråton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4D9D1AA981C3146B26BC99AF2214DF3" ma:contentTypeVersion="16" ma:contentTypeDescription="Opprett et nytt dokument." ma:contentTypeScope="" ma:versionID="e0cc09a09141264e0ad3002bddeb67e4">
  <xsd:schema xmlns:xsd="http://www.w3.org/2001/XMLSchema" xmlns:xs="http://www.w3.org/2001/XMLSchema" xmlns:p="http://schemas.microsoft.com/office/2006/metadata/properties" xmlns:ns2="23b6621c-f1d8-4f39-bf73-03c19a8f281d" xmlns:ns3="e3c44051-6f33-49dd-bd4d-8cf7c96392c1" targetNamespace="http://schemas.microsoft.com/office/2006/metadata/properties" ma:root="true" ma:fieldsID="7d1f7b982bb48e85c484a13831372ccd" ns2:_="" ns3:_="">
    <xsd:import namespace="23b6621c-f1d8-4f39-bf73-03c19a8f281d"/>
    <xsd:import namespace="e3c44051-6f33-49dd-bd4d-8cf7c96392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b6621c-f1d8-4f39-bf73-03c19a8f28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b3bd50c8-a30d-4e34-9d7c-28f6904b2fa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3c44051-6f33-49dd-bd4d-8cf7c96392c1"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6fe5ed21-a176-4a17-9994-66dfdadc8cb8}" ma:internalName="TaxCatchAll" ma:showField="CatchAllData" ma:web="e3c44051-6f33-49dd-bd4d-8cf7c96392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3c44051-6f33-49dd-bd4d-8cf7c96392c1">
      <UserInfo>
        <DisplayName/>
        <AccountId xsi:nil="true"/>
        <AccountType/>
      </UserInfo>
    </SharedWithUsers>
    <lcf76f155ced4ddcb4097134ff3c332f xmlns="23b6621c-f1d8-4f39-bf73-03c19a8f281d">
      <Terms xmlns="http://schemas.microsoft.com/office/infopath/2007/PartnerControls"/>
    </lcf76f155ced4ddcb4097134ff3c332f>
    <TaxCatchAll xmlns="e3c44051-6f33-49dd-bd4d-8cf7c96392c1" xsi:nil="true"/>
  </documentManagement>
</p:properties>
</file>

<file path=customXml/itemProps1.xml><?xml version="1.0" encoding="utf-8"?>
<ds:datastoreItem xmlns:ds="http://schemas.openxmlformats.org/officeDocument/2006/customXml" ds:itemID="{05C44CF0-9781-475D-9C23-8C64E3740C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b6621c-f1d8-4f39-bf73-03c19a8f281d"/>
    <ds:schemaRef ds:uri="e3c44051-6f33-49dd-bd4d-8cf7c96392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3AA791-0FA8-4791-8D81-A5C0C66071C5}">
  <ds:schemaRefs>
    <ds:schemaRef ds:uri="http://schemas.microsoft.com/sharepoint/v3/contenttype/forms"/>
  </ds:schemaRefs>
</ds:datastoreItem>
</file>

<file path=customXml/itemProps3.xml><?xml version="1.0" encoding="utf-8"?>
<ds:datastoreItem xmlns:ds="http://schemas.openxmlformats.org/officeDocument/2006/customXml" ds:itemID="{80F359EF-822B-4044-B299-2BF4B705C18E}">
  <ds:schemaRefs>
    <ds:schemaRef ds:uri="http://schemas.microsoft.com/office/2006/metadata/properties"/>
    <ds:schemaRef ds:uri="http://schemas.microsoft.com/office/infopath/2007/PartnerControls"/>
    <ds:schemaRef ds:uri="e3c44051-6f33-49dd-bd4d-8cf7c96392c1"/>
    <ds:schemaRef ds:uri="23b6621c-f1d8-4f39-bf73-03c19a8f281d"/>
  </ds:schemaRefs>
</ds:datastoreItem>
</file>

<file path=docProps/app.xml><?xml version="1.0" encoding="utf-8"?>
<Properties xmlns="http://schemas.openxmlformats.org/officeDocument/2006/extended-properties" xmlns:vt="http://schemas.openxmlformats.org/officeDocument/2006/docPropsVTypes">
  <TotalTime>86</TotalTime>
  <Words>2203</Words>
  <Application>Microsoft Macintosh PowerPoint</Application>
  <PresentationFormat>Widescreen</PresentationFormat>
  <Paragraphs>210</Paragraphs>
  <Slides>32</Slides>
  <Notes>14</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32</vt:i4>
      </vt:variant>
    </vt:vector>
  </HeadingPairs>
  <TitlesOfParts>
    <vt:vector size="36" baseType="lpstr">
      <vt:lpstr>Arial</vt:lpstr>
      <vt:lpstr>Calibri</vt:lpstr>
      <vt:lpstr>Calibri Light</vt:lpstr>
      <vt:lpstr>Office-tema</vt:lpstr>
      <vt:lpstr>BUNAD</vt:lpstr>
      <vt:lpstr>BUNAD</vt:lpstr>
      <vt:lpstr>SJÅ PÅ BILETA PÅ NESTE SIDE</vt:lpstr>
      <vt:lpstr>PowerPoint-presentasjon</vt:lpstr>
      <vt:lpstr>BUNADEN I NOREG</vt:lpstr>
      <vt:lpstr>«RETT» og «FEIL»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PRAKTISK ARBEID </vt:lpstr>
      <vt:lpstr>IMMATERIELL KULTURARV  </vt:lpstr>
      <vt:lpstr>UNESCO </vt:lpstr>
      <vt:lpstr>BÆREKRAFTIG BUNAD</vt:lpstr>
      <vt:lpstr>NOMINASJON AV BUNAD TIL UNESCO</vt:lpstr>
      <vt:lpstr>BUNADEN SI FRAMTID</vt:lpstr>
      <vt:lpstr>REFLEKSJON</vt:lpstr>
      <vt:lpstr>SAMARBEID</vt:lpstr>
      <vt:lpstr>NYTTIGE LENKER</vt:lpstr>
      <vt:lpstr>PowerPoint-presentasjon</vt:lpstr>
      <vt:lpstr>PowerPoint-presentasjon</vt:lpstr>
      <vt:lpstr>PowerPoint-presentasjon</vt:lpstr>
      <vt:lpstr>PowerPoint-presentasjon</vt:lpstr>
      <vt:lpstr>PowerPoint-presentasjon</vt:lpstr>
      <vt:lpstr>KJELDER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BUNAD</dc:title>
  <dc:creator>Rita Sirirud Vatnehol</dc:creator>
  <cp:lastModifiedBy>Mona Husby</cp:lastModifiedBy>
  <cp:revision>41</cp:revision>
  <dcterms:created xsi:type="dcterms:W3CDTF">2019-08-07T12:08:05Z</dcterms:created>
  <dcterms:modified xsi:type="dcterms:W3CDTF">2022-10-17T09:18:29Z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0x01010024D9D1AA981C3146B26BC99AF2214DF3</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ies>
</file>