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1" r:id="rId22"/>
    <p:sldId id="274" r:id="rId23"/>
    <p:sldId id="275" r:id="rId24"/>
    <p:sldId id="276" r:id="rId25"/>
    <p:sldId id="277" r:id="rId26"/>
    <p:sldId id="278" r:id="rId27"/>
    <p:sldId id="279" r:id="rId28"/>
    <p:sldId id="280" r:id="rId29"/>
    <p:sldId id="282" r:id="rId30"/>
    <p:sldId id="283" r:id="rId31"/>
    <p:sldId id="284" r:id="rId32"/>
    <p:sldId id="285" r:id="rId33"/>
    <p:sldId id="286" r:id="rId34"/>
    <p:sldId id="287"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F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E3C28-64FB-49D3-8D09-E3DB0870927B}" v="6" dt="2021-05-11T12:26:11.783"/>
    <p1510:client id="{5268F2C4-C4A4-7741-A7FF-51D49236D3E7}" v="1" dt="2021-05-11T12:26:31.305"/>
    <p1510:client id="{5DF5BF1B-64A6-4149-A26F-9C1C7E57A17E}" v="491" dt="2019-08-08T08:51:11.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p:restoredTop sz="94607"/>
  </p:normalViewPr>
  <p:slideViewPr>
    <p:cSldViewPr snapToGrid="0" snapToObjects="1">
      <p:cViewPr varScale="1">
        <p:scale>
          <a:sx n="106" d="100"/>
          <a:sy n="106" d="100"/>
        </p:scale>
        <p:origin x="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4E861-5F5C-844C-BFAB-2A3AED417F0D}" type="datetimeFigureOut">
              <a:rPr lang="nb-NO" smtClean="0"/>
              <a:t>11.05.2021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33157-0AB4-1B4E-88F4-FD336139DAA9}" type="slidenum">
              <a:rPr lang="nb-NO" smtClean="0"/>
              <a:t>‹#›</a:t>
            </a:fld>
            <a:endParaRPr lang="nb-NO"/>
          </a:p>
        </p:txBody>
      </p:sp>
    </p:spTree>
    <p:extLst>
      <p:ext uri="{BB962C8B-B14F-4D97-AF65-F5344CB8AC3E}">
        <p14:creationId xmlns:p14="http://schemas.microsoft.com/office/powerpoint/2010/main" val="2722898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mmateriellkulturarv.no/bidrag/bunadbruk-i-norg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Denne presentasjonen har som mål å få ungdom til å reflektere rundt bunadens betydning, bunadbruk (både egen og andres). Den skal gjennom artikler og videoer være informativ slik at ungdommene kan lære mer om hva bunad er, hva den betyr og hvordan man lager bunad. </a:t>
            </a:r>
            <a:br>
              <a:rPr lang="nb-NO"/>
            </a:br>
            <a:r>
              <a:rPr lang="nb-NO"/>
              <a:t>Underveis er det også tenkt at man skal bruke tid på å skape noe selv gjennom en håndverksaktivitet.</a:t>
            </a:r>
            <a:br>
              <a:rPr lang="nb-NO"/>
            </a:br>
            <a:r>
              <a:rPr lang="nb-NO"/>
              <a:t>Til sist i presentasjonen finnes ei liste over filmer som viser fram ulike handverksteknikker og andre aspekter ved bunad. Som lærer/instruktør kan det være nyttig å ha sett gjennom disse på forhånd. </a:t>
            </a:r>
          </a:p>
        </p:txBody>
      </p:sp>
      <p:sp>
        <p:nvSpPr>
          <p:cNvPr id="4" name="Plassholder for lysbildenummer 3"/>
          <p:cNvSpPr>
            <a:spLocks noGrp="1"/>
          </p:cNvSpPr>
          <p:nvPr>
            <p:ph type="sldNum" sz="quarter" idx="5"/>
          </p:nvPr>
        </p:nvSpPr>
        <p:spPr/>
        <p:txBody>
          <a:bodyPr/>
          <a:lstStyle/>
          <a:p>
            <a:fld id="{AC833157-0AB4-1B4E-88F4-FD336139DAA9}" type="slidenum">
              <a:rPr lang="nb-NO" smtClean="0"/>
              <a:t>1</a:t>
            </a:fld>
            <a:endParaRPr lang="nb-NO"/>
          </a:p>
        </p:txBody>
      </p:sp>
    </p:spTree>
    <p:extLst>
      <p:ext uri="{BB962C8B-B14F-4D97-AF65-F5344CB8AC3E}">
        <p14:creationId xmlns:p14="http://schemas.microsoft.com/office/powerpoint/2010/main" val="355394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 Forklar begrepet bærekraftig</a:t>
            </a:r>
            <a:br>
              <a:rPr lang="nb-NO"/>
            </a:br>
            <a:r>
              <a:rPr lang="nb-NO"/>
              <a:t>2. Spør gruppa om de har noen tanker om på hvilken måte bunaden er bærekraftig.</a:t>
            </a:r>
            <a:br>
              <a:rPr lang="nb-NO"/>
            </a:br>
            <a:br>
              <a:rPr lang="nb-NO"/>
            </a:br>
            <a:r>
              <a:rPr lang="nb-NO"/>
              <a:t>Bærekraftig bunad:</a:t>
            </a:r>
          </a:p>
          <a:p>
            <a:pPr marL="171450" indent="-171450">
              <a:buFontTx/>
              <a:buChar char="-"/>
            </a:pPr>
            <a:r>
              <a:rPr lang="nb-NO"/>
              <a:t>Et plagg som lever lenge – går i arv</a:t>
            </a:r>
          </a:p>
          <a:p>
            <a:pPr marL="171450" indent="-171450">
              <a:buFontTx/>
              <a:buChar char="-"/>
            </a:pPr>
            <a:r>
              <a:rPr lang="nb-NO"/>
              <a:t>Solide materialer som holder i lang tid</a:t>
            </a:r>
          </a:p>
          <a:p>
            <a:pPr marL="171450" indent="-171450">
              <a:buFontTx/>
              <a:buChar char="-"/>
            </a:pPr>
            <a:r>
              <a:rPr lang="nb-NO"/>
              <a:t>Engangsinvestering som gir glede i mange år</a:t>
            </a:r>
          </a:p>
          <a:p>
            <a:endParaRPr lang="nb-NO" b="1"/>
          </a:p>
        </p:txBody>
      </p:sp>
      <p:sp>
        <p:nvSpPr>
          <p:cNvPr id="4" name="Plassholder for lysbildenummer 3"/>
          <p:cNvSpPr>
            <a:spLocks noGrp="1"/>
          </p:cNvSpPr>
          <p:nvPr>
            <p:ph type="sldNum" sz="quarter" idx="5"/>
          </p:nvPr>
        </p:nvSpPr>
        <p:spPr/>
        <p:txBody>
          <a:bodyPr/>
          <a:lstStyle/>
          <a:p>
            <a:fld id="{AC833157-0AB4-1B4E-88F4-FD336139DAA9}" type="slidenum">
              <a:rPr lang="nb-NO" smtClean="0"/>
              <a:t>21</a:t>
            </a:fld>
            <a:endParaRPr lang="nb-NO"/>
          </a:p>
        </p:txBody>
      </p:sp>
    </p:spTree>
    <p:extLst>
      <p:ext uri="{BB962C8B-B14F-4D97-AF65-F5344CB8AC3E}">
        <p14:creationId xmlns:p14="http://schemas.microsoft.com/office/powerpoint/2010/main" val="343417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Se film. Kan gjerne notere litt underveis.</a:t>
            </a:r>
          </a:p>
        </p:txBody>
      </p:sp>
      <p:sp>
        <p:nvSpPr>
          <p:cNvPr id="4" name="Plassholder for lysbildenummer 3"/>
          <p:cNvSpPr>
            <a:spLocks noGrp="1"/>
          </p:cNvSpPr>
          <p:nvPr>
            <p:ph type="sldNum" sz="quarter" idx="5"/>
          </p:nvPr>
        </p:nvSpPr>
        <p:spPr/>
        <p:txBody>
          <a:bodyPr/>
          <a:lstStyle/>
          <a:p>
            <a:fld id="{AC833157-0AB4-1B4E-88F4-FD336139DAA9}" type="slidenum">
              <a:rPr lang="nb-NO" smtClean="0"/>
              <a:t>22</a:t>
            </a:fld>
            <a:endParaRPr lang="nb-NO"/>
          </a:p>
        </p:txBody>
      </p:sp>
    </p:spTree>
    <p:extLst>
      <p:ext uri="{BB962C8B-B14F-4D97-AF65-F5344CB8AC3E}">
        <p14:creationId xmlns:p14="http://schemas.microsoft.com/office/powerpoint/2010/main" val="201607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 Diskuter spørsmålet,</a:t>
            </a:r>
          </a:p>
          <a:p>
            <a:r>
              <a:rPr lang="nb-NO"/>
              <a:t>2. Les artikkelen: Bunad også i framtiden?</a:t>
            </a:r>
          </a:p>
          <a:p>
            <a:r>
              <a:rPr lang="nb-NO"/>
              <a:t>Tips til ytterligere lesing: http://</a:t>
            </a:r>
            <a:r>
              <a:rPr lang="nb-NO" err="1"/>
              <a:t>www.husflid.no</a:t>
            </a:r>
            <a:r>
              <a:rPr lang="nb-NO"/>
              <a:t>/fagsider/</a:t>
            </a:r>
            <a:r>
              <a:rPr lang="nb-NO" err="1"/>
              <a:t>bunad_folkedrakt</a:t>
            </a:r>
            <a:r>
              <a:rPr lang="nb-NO"/>
              <a:t>/</a:t>
            </a:r>
            <a:r>
              <a:rPr lang="nb-NO" err="1"/>
              <a:t>kulturarv_som_raknar_i_saumen</a:t>
            </a:r>
            <a:r>
              <a:rPr lang="nb-NO"/>
              <a:t>/</a:t>
            </a:r>
            <a:r>
              <a:rPr lang="nb-NO" err="1"/>
              <a:t>bunadens_verdi_boer_holdes_kjaer</a:t>
            </a:r>
            <a:r>
              <a:rPr lang="nb-NO"/>
              <a:t> </a:t>
            </a:r>
            <a:br>
              <a:rPr lang="nb-NO"/>
            </a:br>
            <a:endParaRPr lang="nb-NO"/>
          </a:p>
        </p:txBody>
      </p:sp>
      <p:sp>
        <p:nvSpPr>
          <p:cNvPr id="4" name="Plassholder for lysbildenummer 3"/>
          <p:cNvSpPr>
            <a:spLocks noGrp="1"/>
          </p:cNvSpPr>
          <p:nvPr>
            <p:ph type="sldNum" sz="quarter" idx="5"/>
          </p:nvPr>
        </p:nvSpPr>
        <p:spPr/>
        <p:txBody>
          <a:bodyPr/>
          <a:lstStyle/>
          <a:p>
            <a:fld id="{AC833157-0AB4-1B4E-88F4-FD336139DAA9}" type="slidenum">
              <a:rPr lang="nb-NO" smtClean="0"/>
              <a:t>23</a:t>
            </a:fld>
            <a:endParaRPr lang="nb-NO"/>
          </a:p>
        </p:txBody>
      </p:sp>
    </p:spTree>
    <p:extLst>
      <p:ext uri="{BB962C8B-B14F-4D97-AF65-F5344CB8AC3E}">
        <p14:creationId xmlns:p14="http://schemas.microsoft.com/office/powerpoint/2010/main" val="85400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Diskuter og reflekter rundt spørsmålene. </a:t>
            </a:r>
          </a:p>
        </p:txBody>
      </p:sp>
      <p:sp>
        <p:nvSpPr>
          <p:cNvPr id="4" name="Plassholder for lysbildenummer 3"/>
          <p:cNvSpPr>
            <a:spLocks noGrp="1"/>
          </p:cNvSpPr>
          <p:nvPr>
            <p:ph type="sldNum" sz="quarter" idx="5"/>
          </p:nvPr>
        </p:nvSpPr>
        <p:spPr/>
        <p:txBody>
          <a:bodyPr/>
          <a:lstStyle/>
          <a:p>
            <a:fld id="{AC833157-0AB4-1B4E-88F4-FD336139DAA9}" type="slidenum">
              <a:rPr lang="nb-NO" smtClean="0"/>
              <a:t>24</a:t>
            </a:fld>
            <a:endParaRPr lang="nb-NO"/>
          </a:p>
        </p:txBody>
      </p:sp>
    </p:spTree>
    <p:extLst>
      <p:ext uri="{BB962C8B-B14F-4D97-AF65-F5344CB8AC3E}">
        <p14:creationId xmlns:p14="http://schemas.microsoft.com/office/powerpoint/2010/main" val="364802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C833157-0AB4-1B4E-88F4-FD336139DAA9}" type="slidenum">
              <a:rPr lang="nb-NO" smtClean="0"/>
              <a:t>32</a:t>
            </a:fld>
            <a:endParaRPr lang="nb-NO"/>
          </a:p>
        </p:txBody>
      </p:sp>
    </p:spTree>
    <p:extLst>
      <p:ext uri="{BB962C8B-B14F-4D97-AF65-F5344CB8AC3E}">
        <p14:creationId xmlns:p14="http://schemas.microsoft.com/office/powerpoint/2010/main" val="341260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n-NO" sz="1200" kern="1200">
                <a:solidFill>
                  <a:schemeClr val="tx1"/>
                </a:solidFill>
                <a:effectLst/>
                <a:latin typeface="+mn-lt"/>
                <a:ea typeface="+mn-ea"/>
                <a:cs typeface="+mn-cs"/>
              </a:rPr>
              <a:t>1. Vise fram ordet BUNAD </a:t>
            </a:r>
            <a:br>
              <a:rPr lang="nn-NO" sz="1200" kern="1200">
                <a:solidFill>
                  <a:schemeClr val="tx1"/>
                </a:solidFill>
                <a:effectLst/>
                <a:latin typeface="+mn-lt"/>
                <a:ea typeface="+mn-ea"/>
                <a:cs typeface="+mn-cs"/>
              </a:rPr>
            </a:br>
            <a:r>
              <a:rPr lang="nn-NO" sz="1200" kern="1200">
                <a:solidFill>
                  <a:schemeClr val="tx1"/>
                </a:solidFill>
                <a:effectLst/>
                <a:latin typeface="+mn-lt"/>
                <a:ea typeface="+mn-ea"/>
                <a:cs typeface="+mn-cs"/>
              </a:rPr>
              <a:t>2. </a:t>
            </a:r>
            <a:r>
              <a:rPr lang="nn-NO" sz="1200" kern="1200" err="1">
                <a:solidFill>
                  <a:schemeClr val="tx1"/>
                </a:solidFill>
                <a:effectLst/>
                <a:latin typeface="+mn-lt"/>
                <a:ea typeface="+mn-ea"/>
                <a:cs typeface="+mn-cs"/>
              </a:rPr>
              <a:t>Spørre</a:t>
            </a:r>
            <a:r>
              <a:rPr lang="nn-NO" sz="1200" kern="1200">
                <a:solidFill>
                  <a:schemeClr val="tx1"/>
                </a:solidFill>
                <a:effectLst/>
                <a:latin typeface="+mn-lt"/>
                <a:ea typeface="+mn-ea"/>
                <a:cs typeface="+mn-cs"/>
              </a:rPr>
              <a:t>: </a:t>
            </a:r>
            <a:r>
              <a:rPr lang="nn-NO" sz="1200" kern="1200" err="1">
                <a:solidFill>
                  <a:schemeClr val="tx1"/>
                </a:solidFill>
                <a:effectLst/>
                <a:latin typeface="+mn-lt"/>
                <a:ea typeface="+mn-ea"/>
                <a:cs typeface="+mn-cs"/>
              </a:rPr>
              <a:t>Hva</a:t>
            </a:r>
            <a:r>
              <a:rPr lang="nn-NO" sz="1200" kern="1200">
                <a:solidFill>
                  <a:schemeClr val="tx1"/>
                </a:solidFill>
                <a:effectLst/>
                <a:latin typeface="+mn-lt"/>
                <a:ea typeface="+mn-ea"/>
                <a:cs typeface="+mn-cs"/>
              </a:rPr>
              <a:t> tenker du på når du ser dette ordet?</a:t>
            </a:r>
            <a:endParaRPr lang="nb-NO" sz="1200" kern="1200">
              <a:solidFill>
                <a:schemeClr val="tx1"/>
              </a:solidFill>
              <a:effectLst/>
              <a:latin typeface="+mn-lt"/>
              <a:ea typeface="+mn-ea"/>
              <a:cs typeface="+mn-cs"/>
            </a:endParaRPr>
          </a:p>
          <a:p>
            <a:pPr lvl="0"/>
            <a:r>
              <a:rPr lang="nn-NO" sz="1200" kern="1200">
                <a:solidFill>
                  <a:schemeClr val="tx1"/>
                </a:solidFill>
                <a:effectLst/>
                <a:latin typeface="+mn-lt"/>
                <a:ea typeface="+mn-ea"/>
                <a:cs typeface="+mn-cs"/>
              </a:rPr>
              <a:t>3. </a:t>
            </a:r>
            <a:r>
              <a:rPr lang="nn-NO" sz="1200" kern="1200" err="1">
                <a:solidFill>
                  <a:schemeClr val="tx1"/>
                </a:solidFill>
                <a:effectLst/>
                <a:latin typeface="+mn-lt"/>
                <a:ea typeface="+mn-ea"/>
                <a:cs typeface="+mn-cs"/>
              </a:rPr>
              <a:t>Ungdommene</a:t>
            </a:r>
            <a:r>
              <a:rPr lang="nn-NO" sz="1200" kern="1200">
                <a:solidFill>
                  <a:schemeClr val="tx1"/>
                </a:solidFill>
                <a:effectLst/>
                <a:latin typeface="+mn-lt"/>
                <a:ea typeface="+mn-ea"/>
                <a:cs typeface="+mn-cs"/>
              </a:rPr>
              <a:t> skriver stikkord individuelt i 4 min.</a:t>
            </a:r>
            <a:endParaRPr lang="nb-NO" sz="1200" kern="1200">
              <a:solidFill>
                <a:schemeClr val="tx1"/>
              </a:solidFill>
              <a:effectLst/>
              <a:latin typeface="+mn-lt"/>
              <a:ea typeface="+mn-ea"/>
              <a:cs typeface="+mn-cs"/>
            </a:endParaRPr>
          </a:p>
          <a:p>
            <a:pPr lvl="0"/>
            <a:r>
              <a:rPr lang="nn-NO" sz="1200" kern="1200">
                <a:solidFill>
                  <a:schemeClr val="tx1"/>
                </a:solidFill>
                <a:effectLst/>
                <a:latin typeface="+mn-lt"/>
                <a:ea typeface="+mn-ea"/>
                <a:cs typeface="+mn-cs"/>
              </a:rPr>
              <a:t>4. Deler med en-to andre.</a:t>
            </a:r>
            <a:endParaRPr lang="nb-NO" sz="1200" kern="1200">
              <a:solidFill>
                <a:schemeClr val="tx1"/>
              </a:solidFill>
              <a:effectLst/>
              <a:latin typeface="+mn-lt"/>
              <a:ea typeface="+mn-ea"/>
              <a:cs typeface="+mn-cs"/>
            </a:endParaRPr>
          </a:p>
          <a:p>
            <a:r>
              <a:rPr lang="nn-NO" sz="1200" kern="1200">
                <a:solidFill>
                  <a:schemeClr val="tx1"/>
                </a:solidFill>
                <a:effectLst/>
                <a:latin typeface="+mn-lt"/>
                <a:ea typeface="+mn-ea"/>
                <a:cs typeface="+mn-cs"/>
              </a:rPr>
              <a:t>5. Deler med hele gruppa. Lærer kan eventuelt skrive opp </a:t>
            </a:r>
            <a:r>
              <a:rPr lang="nn-NO" sz="1200" kern="1200" err="1">
                <a:solidFill>
                  <a:schemeClr val="tx1"/>
                </a:solidFill>
                <a:effectLst/>
                <a:latin typeface="+mn-lt"/>
                <a:ea typeface="+mn-ea"/>
                <a:cs typeface="+mn-cs"/>
              </a:rPr>
              <a:t>stikkordene</a:t>
            </a:r>
            <a:r>
              <a:rPr lang="nn-NO" sz="1200" kern="1200">
                <a:solidFill>
                  <a:schemeClr val="tx1"/>
                </a:solidFill>
                <a:effectLst/>
                <a:latin typeface="+mn-lt"/>
                <a:ea typeface="+mn-ea"/>
                <a:cs typeface="+mn-cs"/>
              </a:rPr>
              <a:t>. </a:t>
            </a:r>
            <a:endParaRPr lang="nb-NO"/>
          </a:p>
        </p:txBody>
      </p:sp>
      <p:sp>
        <p:nvSpPr>
          <p:cNvPr id="4" name="Plassholder for lysbildenummer 3"/>
          <p:cNvSpPr>
            <a:spLocks noGrp="1"/>
          </p:cNvSpPr>
          <p:nvPr>
            <p:ph type="sldNum" sz="quarter" idx="5"/>
          </p:nvPr>
        </p:nvSpPr>
        <p:spPr/>
        <p:txBody>
          <a:bodyPr/>
          <a:lstStyle/>
          <a:p>
            <a:fld id="{AC833157-0AB4-1B4E-88F4-FD336139DAA9}" type="slidenum">
              <a:rPr lang="nb-NO" smtClean="0"/>
              <a:t>2</a:t>
            </a:fld>
            <a:endParaRPr lang="nb-NO"/>
          </a:p>
        </p:txBody>
      </p:sp>
    </p:spTree>
    <p:extLst>
      <p:ext uri="{BB962C8B-B14F-4D97-AF65-F5344CB8AC3E}">
        <p14:creationId xmlns:p14="http://schemas.microsoft.com/office/powerpoint/2010/main" val="228190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n-NO" sz="1200" kern="1200">
                <a:solidFill>
                  <a:schemeClr val="tx1"/>
                </a:solidFill>
                <a:effectLst/>
                <a:latin typeface="+mn-lt"/>
                <a:ea typeface="+mn-ea"/>
                <a:cs typeface="+mn-cs"/>
              </a:rPr>
              <a:t>1. Vise fram en bildecollage av ulike bunader. (neste lysbilde)</a:t>
            </a:r>
            <a:endParaRPr lang="nb-NO" sz="1200" kern="1200">
              <a:solidFill>
                <a:schemeClr val="tx1"/>
              </a:solidFill>
              <a:effectLst/>
              <a:latin typeface="+mn-lt"/>
              <a:ea typeface="+mn-ea"/>
              <a:cs typeface="+mn-cs"/>
            </a:endParaRPr>
          </a:p>
          <a:p>
            <a:pPr lvl="0"/>
            <a:r>
              <a:rPr lang="nn-NO" sz="1200" kern="1200">
                <a:solidFill>
                  <a:schemeClr val="tx1"/>
                </a:solidFill>
                <a:effectLst/>
                <a:latin typeface="+mn-lt"/>
                <a:ea typeface="+mn-ea"/>
                <a:cs typeface="+mn-cs"/>
              </a:rPr>
              <a:t>2. </a:t>
            </a:r>
            <a:r>
              <a:rPr lang="nn-NO" sz="1200" kern="1200" err="1">
                <a:solidFill>
                  <a:schemeClr val="tx1"/>
                </a:solidFill>
                <a:effectLst/>
                <a:latin typeface="+mn-lt"/>
                <a:ea typeface="+mn-ea"/>
                <a:cs typeface="+mn-cs"/>
              </a:rPr>
              <a:t>Spørre</a:t>
            </a:r>
            <a:r>
              <a:rPr lang="nn-NO" sz="1200" kern="1200">
                <a:solidFill>
                  <a:schemeClr val="tx1"/>
                </a:solidFill>
                <a:effectLst/>
                <a:latin typeface="+mn-lt"/>
                <a:ea typeface="+mn-ea"/>
                <a:cs typeface="+mn-cs"/>
              </a:rPr>
              <a:t>: </a:t>
            </a:r>
            <a:r>
              <a:rPr lang="nn-NO" sz="1200" kern="1200" err="1">
                <a:solidFill>
                  <a:schemeClr val="tx1"/>
                </a:solidFill>
                <a:effectLst/>
                <a:latin typeface="+mn-lt"/>
                <a:ea typeface="+mn-ea"/>
                <a:cs typeface="+mn-cs"/>
              </a:rPr>
              <a:t>Hva</a:t>
            </a:r>
            <a:r>
              <a:rPr lang="nn-NO" sz="1200" kern="1200">
                <a:solidFill>
                  <a:schemeClr val="tx1"/>
                </a:solidFill>
                <a:effectLst/>
                <a:latin typeface="+mn-lt"/>
                <a:ea typeface="+mn-ea"/>
                <a:cs typeface="+mn-cs"/>
              </a:rPr>
              <a:t> ser du på disse </a:t>
            </a:r>
            <a:r>
              <a:rPr lang="nn-NO" sz="1200" kern="1200" err="1">
                <a:solidFill>
                  <a:schemeClr val="tx1"/>
                </a:solidFill>
                <a:effectLst/>
                <a:latin typeface="+mn-lt"/>
                <a:ea typeface="+mn-ea"/>
                <a:cs typeface="+mn-cs"/>
              </a:rPr>
              <a:t>bildene</a:t>
            </a:r>
            <a:r>
              <a:rPr lang="nn-NO" sz="1200" kern="1200">
                <a:solidFill>
                  <a:schemeClr val="tx1"/>
                </a:solidFill>
                <a:effectLst/>
                <a:latin typeface="+mn-lt"/>
                <a:ea typeface="+mn-ea"/>
                <a:cs typeface="+mn-cs"/>
              </a:rPr>
              <a:t>? Er det noe du kjenner igjen?</a:t>
            </a:r>
            <a:endParaRPr lang="nb-NO" sz="1200" kern="1200">
              <a:solidFill>
                <a:schemeClr val="tx1"/>
              </a:solidFill>
              <a:effectLst/>
              <a:latin typeface="+mn-lt"/>
              <a:ea typeface="+mn-ea"/>
              <a:cs typeface="+mn-cs"/>
            </a:endParaRPr>
          </a:p>
          <a:p>
            <a:pPr lvl="0"/>
            <a:r>
              <a:rPr lang="nn-NO" sz="1200" kern="1200">
                <a:solidFill>
                  <a:schemeClr val="tx1"/>
                </a:solidFill>
                <a:effectLst/>
                <a:latin typeface="+mn-lt"/>
                <a:ea typeface="+mn-ea"/>
                <a:cs typeface="+mn-cs"/>
              </a:rPr>
              <a:t>3. Diskutere i mindre grupper.</a:t>
            </a:r>
            <a:endParaRPr lang="nb-NO" sz="1200" kern="1200">
              <a:solidFill>
                <a:schemeClr val="tx1"/>
              </a:solidFill>
              <a:effectLst/>
              <a:latin typeface="+mn-lt"/>
              <a:ea typeface="+mn-ea"/>
              <a:cs typeface="+mn-cs"/>
            </a:endParaRPr>
          </a:p>
          <a:p>
            <a:r>
              <a:rPr lang="nn-NO" sz="1200" kern="1200">
                <a:solidFill>
                  <a:schemeClr val="tx1"/>
                </a:solidFill>
                <a:effectLst/>
                <a:latin typeface="+mn-lt"/>
                <a:ea typeface="+mn-ea"/>
                <a:cs typeface="+mn-cs"/>
              </a:rPr>
              <a:t>4. Dele med heile gruppa.</a:t>
            </a:r>
            <a:r>
              <a:rPr lang="nb-NO">
                <a:effectLst/>
              </a:rPr>
              <a:t> </a:t>
            </a:r>
            <a:endParaRPr lang="nb-NO"/>
          </a:p>
        </p:txBody>
      </p:sp>
      <p:sp>
        <p:nvSpPr>
          <p:cNvPr id="4" name="Plassholder for lysbildenummer 3"/>
          <p:cNvSpPr>
            <a:spLocks noGrp="1"/>
          </p:cNvSpPr>
          <p:nvPr>
            <p:ph type="sldNum" sz="quarter" idx="5"/>
          </p:nvPr>
        </p:nvSpPr>
        <p:spPr/>
        <p:txBody>
          <a:bodyPr/>
          <a:lstStyle/>
          <a:p>
            <a:fld id="{AC833157-0AB4-1B4E-88F4-FD336139DAA9}" type="slidenum">
              <a:rPr lang="nb-NO" smtClean="0"/>
              <a:t>3</a:t>
            </a:fld>
            <a:endParaRPr lang="nb-NO"/>
          </a:p>
        </p:txBody>
      </p:sp>
    </p:spTree>
    <p:extLst>
      <p:ext uri="{BB962C8B-B14F-4D97-AF65-F5344CB8AC3E}">
        <p14:creationId xmlns:p14="http://schemas.microsoft.com/office/powerpoint/2010/main" val="274123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 Diskuter: Hva vet du egentlig om den norske bunadstradisjonen?</a:t>
            </a:r>
          </a:p>
          <a:p>
            <a:r>
              <a:rPr lang="nb-NO"/>
              <a:t>2. Les artikkelen «Nasjonalromantikken lever i folkedraktene».</a:t>
            </a:r>
          </a:p>
          <a:p>
            <a:r>
              <a:rPr lang="nb-NO"/>
              <a:t>3. Diskuter: Hva nytt lærte vi?</a:t>
            </a:r>
            <a:br>
              <a:rPr lang="nb-NO"/>
            </a:br>
            <a:br>
              <a:rPr lang="nb-NO"/>
            </a:br>
            <a:r>
              <a:rPr lang="nb-NO"/>
              <a:t>Tips: Bruk gjerne rollekort fra Lesesenteret til denne lesingen: </a:t>
            </a:r>
            <a:r>
              <a:rPr lang="nb-NO" err="1"/>
              <a:t>https</a:t>
            </a:r>
            <a:r>
              <a:rPr lang="nb-NO"/>
              <a:t>://</a:t>
            </a:r>
            <a:r>
              <a:rPr lang="nb-NO" err="1"/>
              <a:t>lesesenteret.uis.no</a:t>
            </a:r>
            <a:r>
              <a:rPr lang="nb-NO"/>
              <a:t>/</a:t>
            </a:r>
            <a:r>
              <a:rPr lang="nb-NO" err="1"/>
              <a:t>article.php?articleID</a:t>
            </a:r>
            <a:r>
              <a:rPr lang="nb-NO"/>
              <a:t>=82964&amp;categoryID=13439</a:t>
            </a:r>
          </a:p>
        </p:txBody>
      </p:sp>
      <p:sp>
        <p:nvSpPr>
          <p:cNvPr id="4" name="Plassholder for lysbildenummer 3"/>
          <p:cNvSpPr>
            <a:spLocks noGrp="1"/>
          </p:cNvSpPr>
          <p:nvPr>
            <p:ph type="sldNum" sz="quarter" idx="5"/>
          </p:nvPr>
        </p:nvSpPr>
        <p:spPr/>
        <p:txBody>
          <a:bodyPr/>
          <a:lstStyle/>
          <a:p>
            <a:fld id="{AC833157-0AB4-1B4E-88F4-FD336139DAA9}" type="slidenum">
              <a:rPr lang="nb-NO" smtClean="0"/>
              <a:t>5</a:t>
            </a:fld>
            <a:endParaRPr lang="nb-NO"/>
          </a:p>
        </p:txBody>
      </p:sp>
    </p:spTree>
    <p:extLst>
      <p:ext uri="{BB962C8B-B14F-4D97-AF65-F5344CB8AC3E}">
        <p14:creationId xmlns:p14="http://schemas.microsoft.com/office/powerpoint/2010/main" val="105792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Still spørsmålet åpent til gruppa.</a:t>
            </a:r>
          </a:p>
          <a:p>
            <a:pPr marL="228600" indent="-228600">
              <a:buAutoNum type="arabicPeriod"/>
            </a:pPr>
            <a:r>
              <a:rPr lang="nb-NO" dirty="0"/>
              <a:t>Se på bildene på de neste sidene og diskuter spørsmålene. Reflekter. </a:t>
            </a:r>
            <a:r>
              <a:rPr lang="nn-NO" noProof="0" dirty="0"/>
              <a:t>Her er det viktig at det er rom for ulike </a:t>
            </a:r>
            <a:r>
              <a:rPr lang="nn-NO" noProof="0" dirty="0" err="1"/>
              <a:t>meninger</a:t>
            </a:r>
            <a:r>
              <a:rPr lang="nn-NO" noProof="0" dirty="0"/>
              <a:t>, og det er </a:t>
            </a:r>
            <a:r>
              <a:rPr lang="nn-NO" noProof="0" dirty="0" err="1"/>
              <a:t>ikke</a:t>
            </a:r>
            <a:r>
              <a:rPr lang="nn-NO" noProof="0" dirty="0"/>
              <a:t> et mål å komme til en felles </a:t>
            </a:r>
            <a:r>
              <a:rPr lang="nn-NO" noProof="0" dirty="0" err="1"/>
              <a:t>enighet</a:t>
            </a:r>
            <a:r>
              <a:rPr lang="nn-NO" noProof="0" dirty="0"/>
              <a:t> om </a:t>
            </a:r>
            <a:r>
              <a:rPr lang="nn-NO" noProof="0" dirty="0" err="1"/>
              <a:t>spørsmålene</a:t>
            </a:r>
            <a:r>
              <a:rPr lang="nn-NO" noProof="0" dirty="0"/>
              <a:t>.</a:t>
            </a:r>
            <a:endParaRPr lang="nb-NO" dirty="0"/>
          </a:p>
        </p:txBody>
      </p:sp>
      <p:sp>
        <p:nvSpPr>
          <p:cNvPr id="4" name="Plassholder for lysbildenummer 3"/>
          <p:cNvSpPr>
            <a:spLocks noGrp="1"/>
          </p:cNvSpPr>
          <p:nvPr>
            <p:ph type="sldNum" sz="quarter" idx="5"/>
          </p:nvPr>
        </p:nvSpPr>
        <p:spPr/>
        <p:txBody>
          <a:bodyPr/>
          <a:lstStyle/>
          <a:p>
            <a:fld id="{AC833157-0AB4-1B4E-88F4-FD336139DAA9}" type="slidenum">
              <a:rPr lang="nb-NO" smtClean="0"/>
              <a:t>6</a:t>
            </a:fld>
            <a:endParaRPr lang="nb-NO"/>
          </a:p>
        </p:txBody>
      </p:sp>
    </p:spTree>
    <p:extLst>
      <p:ext uri="{BB962C8B-B14F-4D97-AF65-F5344CB8AC3E}">
        <p14:creationId xmlns:p14="http://schemas.microsoft.com/office/powerpoint/2010/main" val="61237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Tips til lesing/bruk: http://</a:t>
            </a:r>
            <a:r>
              <a:rPr lang="nb-NO" err="1"/>
              <a:t>www.ungdomslag.no</a:t>
            </a:r>
            <a:r>
              <a:rPr lang="nb-NO"/>
              <a:t>/kva-skjer/artikkel/</a:t>
            </a:r>
            <a:r>
              <a:rPr lang="nb-NO" err="1"/>
              <a:t>ein</a:t>
            </a:r>
            <a:r>
              <a:rPr lang="nb-NO"/>
              <a:t>-bunad-for-alle/ </a:t>
            </a:r>
          </a:p>
        </p:txBody>
      </p:sp>
      <p:sp>
        <p:nvSpPr>
          <p:cNvPr id="4" name="Plassholder for lysbildenummer 3"/>
          <p:cNvSpPr>
            <a:spLocks noGrp="1"/>
          </p:cNvSpPr>
          <p:nvPr>
            <p:ph type="sldNum" sz="quarter" idx="5"/>
          </p:nvPr>
        </p:nvSpPr>
        <p:spPr/>
        <p:txBody>
          <a:bodyPr/>
          <a:lstStyle/>
          <a:p>
            <a:fld id="{AC833157-0AB4-1B4E-88F4-FD336139DAA9}" type="slidenum">
              <a:rPr lang="nb-NO" smtClean="0"/>
              <a:t>17</a:t>
            </a:fld>
            <a:endParaRPr lang="nb-NO"/>
          </a:p>
        </p:txBody>
      </p:sp>
    </p:spTree>
    <p:extLst>
      <p:ext uri="{BB962C8B-B14F-4D97-AF65-F5344CB8AC3E}">
        <p14:creationId xmlns:p14="http://schemas.microsoft.com/office/powerpoint/2010/main" val="369481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På dette punktet kan det være nyttig å ta en pause </a:t>
            </a:r>
            <a:r>
              <a:rPr lang="nn-NO" dirty="0" err="1"/>
              <a:t>fra</a:t>
            </a:r>
            <a:r>
              <a:rPr lang="nn-NO" dirty="0"/>
              <a:t> presentasjonen og bruke tid </a:t>
            </a:r>
            <a:r>
              <a:rPr lang="nn-NO"/>
              <a:t>på et </a:t>
            </a:r>
            <a:r>
              <a:rPr lang="nn-NO" dirty="0"/>
              <a:t>praktisk arbeid.</a:t>
            </a:r>
          </a:p>
          <a:p>
            <a:endParaRPr lang="nn-NO" dirty="0"/>
          </a:p>
        </p:txBody>
      </p:sp>
      <p:sp>
        <p:nvSpPr>
          <p:cNvPr id="4" name="Plassholder for lysbildenummer 3"/>
          <p:cNvSpPr>
            <a:spLocks noGrp="1"/>
          </p:cNvSpPr>
          <p:nvPr>
            <p:ph type="sldNum" sz="quarter" idx="5"/>
          </p:nvPr>
        </p:nvSpPr>
        <p:spPr/>
        <p:txBody>
          <a:bodyPr/>
          <a:lstStyle/>
          <a:p>
            <a:fld id="{AC833157-0AB4-1B4E-88F4-FD336139DAA9}" type="slidenum">
              <a:rPr lang="nb-NO" smtClean="0"/>
              <a:t>18</a:t>
            </a:fld>
            <a:endParaRPr lang="nb-NO"/>
          </a:p>
        </p:txBody>
      </p:sp>
    </p:spTree>
    <p:extLst>
      <p:ext uri="{BB962C8B-B14F-4D97-AF65-F5344CB8AC3E}">
        <p14:creationId xmlns:p14="http://schemas.microsoft.com/office/powerpoint/2010/main" val="278389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Tips til lesing/forberedelse: </a:t>
            </a:r>
            <a:br>
              <a:rPr lang="nb-NO"/>
            </a:br>
            <a:r>
              <a:rPr lang="nb-NO"/>
              <a:t>http://</a:t>
            </a:r>
            <a:r>
              <a:rPr lang="nb-NO" err="1"/>
              <a:t>unesco.no</a:t>
            </a:r>
            <a:r>
              <a:rPr lang="nb-NO"/>
              <a:t>/kultur/immateriellkulturarv/</a:t>
            </a:r>
            <a:br>
              <a:rPr lang="nb-NO"/>
            </a:br>
            <a:r>
              <a:rPr lang="nb-NO" err="1"/>
              <a:t>https</a:t>
            </a:r>
            <a:r>
              <a:rPr lang="nb-NO"/>
              <a:t>://</a:t>
            </a:r>
            <a:r>
              <a:rPr lang="nb-NO" err="1"/>
              <a:t>www.kulturradet.no</a:t>
            </a:r>
            <a:r>
              <a:rPr lang="nb-NO"/>
              <a:t>/immateriell-kulturarv</a:t>
            </a:r>
            <a:br>
              <a:rPr lang="nb-NO"/>
            </a:br>
            <a:r>
              <a:rPr lang="nb-NO" err="1"/>
              <a:t>www.immateriellkulturarv.no</a:t>
            </a:r>
            <a:r>
              <a:rPr lang="nb-NO"/>
              <a:t> </a:t>
            </a:r>
          </a:p>
        </p:txBody>
      </p:sp>
      <p:sp>
        <p:nvSpPr>
          <p:cNvPr id="4" name="Plassholder for lysbildenummer 3"/>
          <p:cNvSpPr>
            <a:spLocks noGrp="1"/>
          </p:cNvSpPr>
          <p:nvPr>
            <p:ph type="sldNum" sz="quarter" idx="5"/>
          </p:nvPr>
        </p:nvSpPr>
        <p:spPr/>
        <p:txBody>
          <a:bodyPr/>
          <a:lstStyle/>
          <a:p>
            <a:fld id="{AC833157-0AB4-1B4E-88F4-FD336139DAA9}" type="slidenum">
              <a:rPr lang="nb-NO" smtClean="0"/>
              <a:t>19</a:t>
            </a:fld>
            <a:endParaRPr lang="nb-NO"/>
          </a:p>
        </p:txBody>
      </p:sp>
    </p:spTree>
    <p:extLst>
      <p:ext uri="{BB962C8B-B14F-4D97-AF65-F5344CB8AC3E}">
        <p14:creationId xmlns:p14="http://schemas.microsoft.com/office/powerpoint/2010/main" val="829679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Tips til lesing: </a:t>
            </a:r>
            <a:r>
              <a:rPr lang="en-US">
                <a:hlinkClick r:id="rId3"/>
              </a:rPr>
              <a:t>https://www.immateriellkulturarv.no/bidrag/bunadbruk-i-norge/</a:t>
            </a:r>
            <a:r>
              <a:rPr lang="en-US"/>
              <a:t> </a:t>
            </a:r>
          </a:p>
        </p:txBody>
      </p:sp>
      <p:sp>
        <p:nvSpPr>
          <p:cNvPr id="4" name="Plassholder for lysbildenummer 3"/>
          <p:cNvSpPr>
            <a:spLocks noGrp="1"/>
          </p:cNvSpPr>
          <p:nvPr>
            <p:ph type="sldNum" sz="quarter" idx="5"/>
          </p:nvPr>
        </p:nvSpPr>
        <p:spPr/>
        <p:txBody>
          <a:bodyPr/>
          <a:lstStyle/>
          <a:p>
            <a:fld id="{AC833157-0AB4-1B4E-88F4-FD336139DAA9}" type="slidenum">
              <a:rPr lang="nb-NO" smtClean="0"/>
              <a:t>20</a:t>
            </a:fld>
            <a:endParaRPr lang="nb-NO"/>
          </a:p>
        </p:txBody>
      </p:sp>
    </p:spTree>
    <p:extLst>
      <p:ext uri="{BB962C8B-B14F-4D97-AF65-F5344CB8AC3E}">
        <p14:creationId xmlns:p14="http://schemas.microsoft.com/office/powerpoint/2010/main" val="71922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Plassholder for lysbildenummer 8"/>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5/11/21</a:t>
            </a:fld>
            <a:endParaRPr lang="en-US"/>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5000"/>
            <a:lum/>
            <a:extLst>
              <a:ext uri="{28A0092B-C50C-407E-A947-70E740481C1C}">
                <a14:useLocalDpi xmlns:a14="http://schemas.microsoft.com/office/drawing/2010/main"/>
              </a:ext>
            </a:extLst>
          </a:blip>
          <a:srcRect/>
          <a:tile tx="0" ty="0" sx="60000" sy="60000" flip="none" algn="tr"/>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9465733"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16761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10" name="Bilde 9">
            <a:extLst>
              <a:ext uri="{FF2B5EF4-FFF2-40B4-BE49-F238E27FC236}">
                <a16:creationId xmlns:a16="http://schemas.microsoft.com/office/drawing/2014/main" id="{13B8EABF-F4C2-0145-B291-AA7D8F56402C}"/>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574414" y="197072"/>
            <a:ext cx="1558772" cy="1353671"/>
          </a:xfrm>
          <a:prstGeom prst="rect">
            <a:avLst/>
          </a:prstGeom>
        </p:spPr>
      </p:pic>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mmateriellkulturarv.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LE6mvI9hWZc&amp;t=3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ngdomslag-my.sharepoint.com/:b:/g/personal/rita_ungdomslag_no/EdZJs8ztUCtDnn7rqrdxbsMBcEyyLr6Ew7HGZRLoYNaj3A?e=9kjAf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9Sx0Wr-uT0s" TargetMode="External"/><Relationship Id="rId2" Type="http://schemas.openxmlformats.org/officeDocument/2006/relationships/hyperlink" Target="https://www.youtube.com/watch?v=_KpHAOg47Y8" TargetMode="External"/><Relationship Id="rId1" Type="http://schemas.openxmlformats.org/officeDocument/2006/relationships/slideLayout" Target="../slideLayouts/slideLayout2.xml"/><Relationship Id="rId5" Type="http://schemas.openxmlformats.org/officeDocument/2006/relationships/hyperlink" Target="http://www.husflid.no/fagsider/vev_og_tekstil/plukkbaand_paa_grindvev" TargetMode="External"/><Relationship Id="rId4" Type="http://schemas.openxmlformats.org/officeDocument/2006/relationships/hyperlink" Target="https://www.youtube.com/watch?v=BseBmLIm15w"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ooQfL0U6eYU" TargetMode="External"/><Relationship Id="rId3" Type="http://schemas.openxmlformats.org/officeDocument/2006/relationships/hyperlink" Target="https://www.youtube.com/watch?v=6uW9H2AtlDI" TargetMode="External"/><Relationship Id="rId7" Type="http://schemas.openxmlformats.org/officeDocument/2006/relationships/hyperlink" Target="https://www.youtube.com/watch?v=sbk67kipZXQ" TargetMode="External"/><Relationship Id="rId12" Type="http://schemas.openxmlformats.org/officeDocument/2006/relationships/hyperlink" Target="https://www.youtube.com/watch?v=BbwrVQjM9Ko" TargetMode="External"/><Relationship Id="rId2" Type="http://schemas.openxmlformats.org/officeDocument/2006/relationships/hyperlink" Target="https://www.youtube.com/watch?v=lvBgjBWCimM" TargetMode="External"/><Relationship Id="rId1" Type="http://schemas.openxmlformats.org/officeDocument/2006/relationships/slideLayout" Target="../slideLayouts/slideLayout2.xml"/><Relationship Id="rId6" Type="http://schemas.openxmlformats.org/officeDocument/2006/relationships/hyperlink" Target="https://www.youtube.com/watch?v=Ba8sxIcxLzg" TargetMode="External"/><Relationship Id="rId11" Type="http://schemas.openxmlformats.org/officeDocument/2006/relationships/hyperlink" Target="https://www.youtube.com/watch?v=uphEU2kqh0U" TargetMode="External"/><Relationship Id="rId5" Type="http://schemas.openxmlformats.org/officeDocument/2006/relationships/hyperlink" Target="https://www.youtube.com/watch?v=kiWUN_kMivw" TargetMode="External"/><Relationship Id="rId10" Type="http://schemas.openxmlformats.org/officeDocument/2006/relationships/hyperlink" Target="https://www.youtube.com/watch?v=AvBY2zIWW54" TargetMode="External"/><Relationship Id="rId4" Type="http://schemas.openxmlformats.org/officeDocument/2006/relationships/hyperlink" Target="https://www.youtube.com/watch?v=zw00Y6Hqi5Q" TargetMode="External"/><Relationship Id="rId9" Type="http://schemas.openxmlformats.org/officeDocument/2006/relationships/hyperlink" Target="https://www.youtube.com/watch?v=KJG8EF6pQGA&amp;list=PLEFFm8qK9DqgNGz6XOQqTBO6sZG_Pp1t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dz0K6NFi2pI" TargetMode="External"/><Relationship Id="rId2" Type="http://schemas.openxmlformats.org/officeDocument/2006/relationships/hyperlink" Target="https://www.youtube.com/watch?v=51TGeYOeTqk" TargetMode="External"/><Relationship Id="rId1" Type="http://schemas.openxmlformats.org/officeDocument/2006/relationships/slideLayout" Target="../slideLayouts/slideLayout2.xml"/><Relationship Id="rId6" Type="http://schemas.openxmlformats.org/officeDocument/2006/relationships/hyperlink" Target="https://www.youtube.com/watch?v=2eNOhMczyoQ" TargetMode="External"/><Relationship Id="rId5" Type="http://schemas.openxmlformats.org/officeDocument/2006/relationships/hyperlink" Target="https://www.youtube.com/watch?v=hEBR6q25uSU" TargetMode="External"/><Relationship Id="rId4" Type="http://schemas.openxmlformats.org/officeDocument/2006/relationships/hyperlink" Target="https://www.youtube.com/watch?v=3E6M3i7IR1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2tUcDYf5WMo" TargetMode="External"/><Relationship Id="rId2" Type="http://schemas.openxmlformats.org/officeDocument/2006/relationships/hyperlink" Target="https://www.youtube.com/watch?v=kS_nInPpP6Y" TargetMode="External"/><Relationship Id="rId1" Type="http://schemas.openxmlformats.org/officeDocument/2006/relationships/slideLayout" Target="../slideLayouts/slideLayout2.xml"/><Relationship Id="rId6" Type="http://schemas.openxmlformats.org/officeDocument/2006/relationships/hyperlink" Target="https://www.youtube.com/watch?v=_mfdRUeopMQ" TargetMode="External"/><Relationship Id="rId5" Type="http://schemas.openxmlformats.org/officeDocument/2006/relationships/hyperlink" Target="https://www.youtube.com/watch?v=5Bbu4dA6c6g" TargetMode="External"/><Relationship Id="rId4" Type="http://schemas.openxmlformats.org/officeDocument/2006/relationships/hyperlink" Target="https://www.youtube.com/watch?v=tFMmUxkW8w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sf3t8FGKoAA" TargetMode="External"/><Relationship Id="rId2" Type="http://schemas.openxmlformats.org/officeDocument/2006/relationships/hyperlink" Target="https://www.youtube.com/channel/UC1nc3siezNQ-k-7gQcut2Cg" TargetMode="External"/><Relationship Id="rId1" Type="http://schemas.openxmlformats.org/officeDocument/2006/relationships/slideLayout" Target="../slideLayouts/slideLayout2.xml"/><Relationship Id="rId6" Type="http://schemas.openxmlformats.org/officeDocument/2006/relationships/hyperlink" Target="https://www.youtube.com/watch?v=bU7eK1HIm9w" TargetMode="External"/><Relationship Id="rId5" Type="http://schemas.openxmlformats.org/officeDocument/2006/relationships/hyperlink" Target="https://www.youtube.com/watch?v=pxs4cjWzJF0" TargetMode="External"/><Relationship Id="rId4" Type="http://schemas.openxmlformats.org/officeDocument/2006/relationships/hyperlink" Target="https://www.youtube.com/watch?v=B-jVdJ-GGj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channel/UC7aLrKMn5QCoTvu5yz_0iYg" TargetMode="External"/><Relationship Id="rId2" Type="http://schemas.openxmlformats.org/officeDocument/2006/relationships/hyperlink" Target="https://www.youtube.com/watch?v=q1j5-xZDbxw" TargetMode="External"/><Relationship Id="rId1" Type="http://schemas.openxmlformats.org/officeDocument/2006/relationships/slideLayout" Target="../slideLayouts/slideLayout2.xml"/><Relationship Id="rId6" Type="http://schemas.openxmlformats.org/officeDocument/2006/relationships/hyperlink" Target="https://www.youtube.com/watch?v=9JYJEq-igOs" TargetMode="External"/><Relationship Id="rId5" Type="http://schemas.openxmlformats.org/officeDocument/2006/relationships/hyperlink" Target="https://www.youtube.com/watch?v=yXU8zQno4Ck" TargetMode="External"/><Relationship Id="rId4" Type="http://schemas.openxmlformats.org/officeDocument/2006/relationships/hyperlink" Target="https://www.youtube.com/watch?v=pG9BWV-bMf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husflid.no/fagsider/bunad_folkedrakt/kulturarv_som_raknar_i_saumen/bunadens_verdi_boer_holdes_kjaer" TargetMode="External"/><Relationship Id="rId3" Type="http://schemas.openxmlformats.org/officeDocument/2006/relationships/hyperlink" Target="http://unesco.no/kultur/immateriellkulturarv/" TargetMode="External"/><Relationship Id="rId7" Type="http://schemas.openxmlformats.org/officeDocument/2006/relationships/hyperlink" Target="https://www.youtube.com/watch?v=LE6mvI9hWZc&amp;t=3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ungdomslag.no/kva-skjer/artikkel/ein-bunad-for-alle/" TargetMode="External"/><Relationship Id="rId5" Type="http://schemas.openxmlformats.org/officeDocument/2006/relationships/hyperlink" Target="https://www.kulturradet.no/immateriell-kulturarv" TargetMode="External"/><Relationship Id="rId4" Type="http://schemas.openxmlformats.org/officeDocument/2006/relationships/hyperlink" Target="https://www.immateriellkulturarv.no/" TargetMode="External"/><Relationship Id="rId9" Type="http://schemas.openxmlformats.org/officeDocument/2006/relationships/hyperlink" Target="https://lesesenteret.uis.no/article.php?articleID=82964&amp;categoryID=134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ungdomslag-my.sharepoint.com/:b:/g/personal/rita_ungdomslag_no/ESrRs7b7pVJKmTVhRAB7yqgB5B0lZSeLV4FkZ714UoYnjQ?e=4fcK3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8800">
                <a:latin typeface="+mn-lt"/>
                <a:ea typeface="Ayuthaya" pitchFamily="2" charset="-34"/>
                <a:cs typeface="Abadi" panose="020F0502020204030204" pitchFamily="34" charset="0"/>
              </a:rPr>
              <a:t>BUNAD</a:t>
            </a:r>
            <a:endParaRPr lang="nb-NO">
              <a:latin typeface="+mn-lt"/>
              <a:ea typeface="Ayuthaya" pitchFamily="2" charset="-34"/>
              <a:cs typeface="Abadi" panose="020F0502020204030204" pitchFamily="34" charset="0"/>
            </a:endParaRPr>
          </a:p>
        </p:txBody>
      </p:sp>
      <p:sp>
        <p:nvSpPr>
          <p:cNvPr id="3" name="Undertittel 2"/>
          <p:cNvSpPr>
            <a:spLocks noGrp="1"/>
          </p:cNvSpPr>
          <p:nvPr>
            <p:ph type="subTitle" idx="1"/>
          </p:nvPr>
        </p:nvSpPr>
        <p:spPr/>
        <p:txBody>
          <a:bodyPr/>
          <a:lstStyle/>
          <a:p>
            <a:r>
              <a:rPr lang="nb-NO"/>
              <a:t>Et formidlingsopplegg for målgruppa </a:t>
            </a:r>
            <a:r>
              <a:rPr lang="nb-NO" sz="3200"/>
              <a:t>13-16</a:t>
            </a:r>
            <a:r>
              <a:rPr lang="nb-NO"/>
              <a:t> år</a:t>
            </a:r>
          </a:p>
        </p:txBody>
      </p:sp>
    </p:spTree>
    <p:extLst>
      <p:ext uri="{BB962C8B-B14F-4D97-AF65-F5344CB8AC3E}">
        <p14:creationId xmlns:p14="http://schemas.microsoft.com/office/powerpoint/2010/main" val="425312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A43ABFA-E678-BA41-85E7-024FB99D04DA}"/>
              </a:ext>
            </a:extLst>
          </p:cNvPr>
          <p:cNvSpPr>
            <a:spLocks noGrp="1"/>
          </p:cNvSpPr>
          <p:nvPr>
            <p:ph idx="1"/>
          </p:nvPr>
        </p:nvSpPr>
        <p:spPr/>
        <p:txBody>
          <a:bodyPr/>
          <a:lstStyle/>
          <a:p>
            <a:r>
              <a:rPr lang="nb-NO"/>
              <a:t>Er det greit med </a:t>
            </a:r>
            <a:br>
              <a:rPr lang="nb-NO"/>
            </a:br>
            <a:r>
              <a:rPr lang="nb-NO"/>
              <a:t>joggesko til bunad?</a:t>
            </a:r>
          </a:p>
        </p:txBody>
      </p:sp>
      <p:pic>
        <p:nvPicPr>
          <p:cNvPr id="5" name="Bilde 4">
            <a:extLst>
              <a:ext uri="{FF2B5EF4-FFF2-40B4-BE49-F238E27FC236}">
                <a16:creationId xmlns:a16="http://schemas.microsoft.com/office/drawing/2014/main" id="{7ABD09D6-EB8C-D54E-90B3-E2B70BE169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90494" y="2329441"/>
            <a:ext cx="5563306" cy="4167611"/>
          </a:xfrm>
          <a:prstGeom prst="rect">
            <a:avLst/>
          </a:prstGeom>
          <a:ln w="38100">
            <a:solidFill>
              <a:srgbClr val="C00000"/>
            </a:solidFill>
          </a:ln>
        </p:spPr>
      </p:pic>
    </p:spTree>
    <p:extLst>
      <p:ext uri="{BB962C8B-B14F-4D97-AF65-F5344CB8AC3E}">
        <p14:creationId xmlns:p14="http://schemas.microsoft.com/office/powerpoint/2010/main" val="4277128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B61D2B7-AC3A-0042-921A-8B1B28B2D107}"/>
              </a:ext>
            </a:extLst>
          </p:cNvPr>
          <p:cNvSpPr>
            <a:spLocks noGrp="1"/>
          </p:cNvSpPr>
          <p:nvPr>
            <p:ph idx="1"/>
          </p:nvPr>
        </p:nvSpPr>
        <p:spPr/>
        <p:txBody>
          <a:bodyPr/>
          <a:lstStyle/>
          <a:p>
            <a:r>
              <a:rPr lang="nb-NO"/>
              <a:t>Kan man bruke sminke </a:t>
            </a:r>
            <a:br>
              <a:rPr lang="nb-NO"/>
            </a:br>
            <a:r>
              <a:rPr lang="nb-NO"/>
              <a:t>når man har på seg bunad?</a:t>
            </a:r>
          </a:p>
        </p:txBody>
      </p:sp>
      <p:pic>
        <p:nvPicPr>
          <p:cNvPr id="5" name="Bilde 4">
            <a:extLst>
              <a:ext uri="{FF2B5EF4-FFF2-40B4-BE49-F238E27FC236}">
                <a16:creationId xmlns:a16="http://schemas.microsoft.com/office/drawing/2014/main" id="{46185A76-E853-E14F-8BF7-378E9835E6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70087" y="2449833"/>
            <a:ext cx="6083713" cy="4060760"/>
          </a:xfrm>
          <a:prstGeom prst="rect">
            <a:avLst/>
          </a:prstGeom>
          <a:ln w="38100">
            <a:solidFill>
              <a:srgbClr val="C00000"/>
            </a:solidFill>
          </a:ln>
        </p:spPr>
      </p:pic>
    </p:spTree>
    <p:extLst>
      <p:ext uri="{BB962C8B-B14F-4D97-AF65-F5344CB8AC3E}">
        <p14:creationId xmlns:p14="http://schemas.microsoft.com/office/powerpoint/2010/main" val="323311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BF4C9F1-4958-474F-88D9-73959C1D3CCC}"/>
              </a:ext>
            </a:extLst>
          </p:cNvPr>
          <p:cNvSpPr>
            <a:spLocks noGrp="1"/>
          </p:cNvSpPr>
          <p:nvPr>
            <p:ph idx="1"/>
          </p:nvPr>
        </p:nvSpPr>
        <p:spPr/>
        <p:txBody>
          <a:bodyPr/>
          <a:lstStyle/>
          <a:p>
            <a:r>
              <a:rPr lang="nb-NO"/>
              <a:t>Bør det finnes regler for </a:t>
            </a:r>
            <a:br>
              <a:rPr lang="nb-NO"/>
            </a:br>
            <a:r>
              <a:rPr lang="nb-NO"/>
              <a:t>hva man kan spise og </a:t>
            </a:r>
            <a:br>
              <a:rPr lang="nb-NO"/>
            </a:br>
            <a:r>
              <a:rPr lang="nb-NO"/>
              <a:t>drikke når man går i bunad?</a:t>
            </a:r>
          </a:p>
        </p:txBody>
      </p:sp>
      <p:pic>
        <p:nvPicPr>
          <p:cNvPr id="5" name="Bilde 4">
            <a:extLst>
              <a:ext uri="{FF2B5EF4-FFF2-40B4-BE49-F238E27FC236}">
                <a16:creationId xmlns:a16="http://schemas.microsoft.com/office/drawing/2014/main" id="{2AEB8462-04D2-BA43-BEB2-23E4AD72D0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16795" y="3260557"/>
            <a:ext cx="3344778" cy="3344778"/>
          </a:xfrm>
          <a:prstGeom prst="rect">
            <a:avLst/>
          </a:prstGeom>
          <a:ln w="38100">
            <a:solidFill>
              <a:srgbClr val="C00000"/>
            </a:solidFill>
          </a:ln>
        </p:spPr>
      </p:pic>
      <p:pic>
        <p:nvPicPr>
          <p:cNvPr id="7" name="Bilde 6">
            <a:extLst>
              <a:ext uri="{FF2B5EF4-FFF2-40B4-BE49-F238E27FC236}">
                <a16:creationId xmlns:a16="http://schemas.microsoft.com/office/drawing/2014/main" id="{FDDCB208-E2F2-8B4C-955F-D5E69849B7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37249" y="2610851"/>
            <a:ext cx="5992227" cy="3994484"/>
          </a:xfrm>
          <a:prstGeom prst="rect">
            <a:avLst/>
          </a:prstGeom>
          <a:ln w="38100">
            <a:solidFill>
              <a:srgbClr val="C00000"/>
            </a:solidFill>
          </a:ln>
        </p:spPr>
      </p:pic>
    </p:spTree>
    <p:extLst>
      <p:ext uri="{BB962C8B-B14F-4D97-AF65-F5344CB8AC3E}">
        <p14:creationId xmlns:p14="http://schemas.microsoft.com/office/powerpoint/2010/main" val="150687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7208B37-10BD-914F-8A11-B09458BC092E}"/>
              </a:ext>
            </a:extLst>
          </p:cNvPr>
          <p:cNvSpPr>
            <a:spLocks noGrp="1"/>
          </p:cNvSpPr>
          <p:nvPr>
            <p:ph idx="1"/>
          </p:nvPr>
        </p:nvSpPr>
        <p:spPr/>
        <p:txBody>
          <a:bodyPr/>
          <a:lstStyle/>
          <a:p>
            <a:r>
              <a:rPr lang="nb-NO" dirty="0"/>
              <a:t>Må man bruke hodeplagg til bunad?</a:t>
            </a:r>
          </a:p>
          <a:p>
            <a:r>
              <a:rPr lang="nb-NO" dirty="0"/>
              <a:t>Og er det lov med hijab til bunaden?</a:t>
            </a:r>
          </a:p>
        </p:txBody>
      </p:sp>
      <p:pic>
        <p:nvPicPr>
          <p:cNvPr id="4" name="Bilde 3">
            <a:extLst>
              <a:ext uri="{FF2B5EF4-FFF2-40B4-BE49-F238E27FC236}">
                <a16:creationId xmlns:a16="http://schemas.microsoft.com/office/drawing/2014/main" id="{8236BEE8-A5C9-5549-B567-9C6DD90156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30951" y="2914650"/>
            <a:ext cx="5222849" cy="3486150"/>
          </a:xfrm>
          <a:prstGeom prst="rect">
            <a:avLst/>
          </a:prstGeom>
          <a:ln w="38100">
            <a:solidFill>
              <a:srgbClr val="C00000"/>
            </a:solidFill>
          </a:ln>
        </p:spPr>
      </p:pic>
    </p:spTree>
    <p:extLst>
      <p:ext uri="{BB962C8B-B14F-4D97-AF65-F5344CB8AC3E}">
        <p14:creationId xmlns:p14="http://schemas.microsoft.com/office/powerpoint/2010/main" val="209216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BF19C20-6C83-B34D-811D-EA7641204AFA}"/>
              </a:ext>
            </a:extLst>
          </p:cNvPr>
          <p:cNvSpPr>
            <a:spLocks noGrp="1"/>
          </p:cNvSpPr>
          <p:nvPr>
            <p:ph idx="1"/>
          </p:nvPr>
        </p:nvSpPr>
        <p:spPr>
          <a:xfrm>
            <a:off x="826168" y="1837657"/>
            <a:ext cx="10515600" cy="4167610"/>
          </a:xfrm>
        </p:spPr>
        <p:txBody>
          <a:bodyPr/>
          <a:lstStyle/>
          <a:p>
            <a:r>
              <a:rPr lang="nb-NO" dirty="0"/>
              <a:t>Kan hvem som helst bruke bunad?</a:t>
            </a:r>
          </a:p>
          <a:p>
            <a:endParaRPr lang="nb-NO" dirty="0"/>
          </a:p>
          <a:p>
            <a:pPr marL="0" indent="0">
              <a:buNone/>
            </a:pPr>
            <a:endParaRPr lang="nb-NO" dirty="0"/>
          </a:p>
        </p:txBody>
      </p:sp>
      <p:pic>
        <p:nvPicPr>
          <p:cNvPr id="4" name="Bilde 3">
            <a:extLst>
              <a:ext uri="{FF2B5EF4-FFF2-40B4-BE49-F238E27FC236}">
                <a16:creationId xmlns:a16="http://schemas.microsoft.com/office/drawing/2014/main" id="{6FB32E5F-1041-A046-BA87-265E733C0C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8856" y="2689660"/>
            <a:ext cx="4163465" cy="3315607"/>
          </a:xfrm>
          <a:prstGeom prst="rect">
            <a:avLst/>
          </a:prstGeom>
          <a:ln w="38100">
            <a:solidFill>
              <a:srgbClr val="C00000"/>
            </a:solidFill>
          </a:ln>
        </p:spPr>
      </p:pic>
    </p:spTree>
    <p:extLst>
      <p:ext uri="{BB962C8B-B14F-4D97-AF65-F5344CB8AC3E}">
        <p14:creationId xmlns:p14="http://schemas.microsoft.com/office/powerpoint/2010/main" val="271077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9CC8013-86D2-394B-9AC6-FB150282CD08}"/>
              </a:ext>
            </a:extLst>
          </p:cNvPr>
          <p:cNvPicPr>
            <a:picLocks noChangeAspect="1"/>
          </p:cNvPicPr>
          <p:nvPr/>
        </p:nvPicPr>
        <p:blipFill rotWithShape="1">
          <a:blip r:embed="rId2">
            <a:alphaModFix amt="35000"/>
            <a:extLst>
              <a:ext uri="{28A0092B-C50C-407E-A947-70E740481C1C}">
                <a14:useLocalDpi xmlns:a14="http://schemas.microsoft.com/office/drawing/2010/main"/>
              </a:ext>
            </a:extLst>
          </a:blip>
          <a:srcRect/>
          <a:stretch/>
        </p:blipFill>
        <p:spPr>
          <a:xfrm>
            <a:off x="20" y="1021"/>
            <a:ext cx="12191980" cy="6855958"/>
          </a:xfrm>
          <a:prstGeom prst="rect">
            <a:avLst/>
          </a:prstGeom>
        </p:spPr>
      </p:pic>
      <p:sp>
        <p:nvSpPr>
          <p:cNvPr id="3" name="Plassholder for innhold 2">
            <a:extLst>
              <a:ext uri="{FF2B5EF4-FFF2-40B4-BE49-F238E27FC236}">
                <a16:creationId xmlns:a16="http://schemas.microsoft.com/office/drawing/2014/main" id="{4776E1FD-099E-A34F-91D3-CCB0A613CBF6}"/>
              </a:ext>
            </a:extLst>
          </p:cNvPr>
          <p:cNvSpPr>
            <a:spLocks noGrp="1"/>
          </p:cNvSpPr>
          <p:nvPr>
            <p:ph idx="1"/>
          </p:nvPr>
        </p:nvSpPr>
        <p:spPr>
          <a:xfrm>
            <a:off x="720992" y="1941362"/>
            <a:ext cx="4492454" cy="2419097"/>
          </a:xfrm>
        </p:spPr>
        <p:txBody>
          <a:bodyPr anchor="t">
            <a:normAutofit/>
          </a:bodyPr>
          <a:lstStyle/>
          <a:p>
            <a:r>
              <a:rPr lang="nb-NO"/>
              <a:t>Finnes det fine og stygge bunader?</a:t>
            </a:r>
          </a:p>
        </p:txBody>
      </p:sp>
      <p:sp>
        <p:nvSpPr>
          <p:cNvPr id="19" name="Oval 21">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Bilde 16">
            <a:extLst>
              <a:ext uri="{FF2B5EF4-FFF2-40B4-BE49-F238E27FC236}">
                <a16:creationId xmlns:a16="http://schemas.microsoft.com/office/drawing/2014/main" id="{21A3A935-7E12-284D-A93D-029343B6EC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1420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0" name="Freeform: Shape 23">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5">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Bilde 12">
            <a:extLst>
              <a:ext uri="{FF2B5EF4-FFF2-40B4-BE49-F238E27FC236}">
                <a16:creationId xmlns:a16="http://schemas.microsoft.com/office/drawing/2014/main" id="{84D13215-03F2-6E49-A394-CFCF860D8A4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
          <a:stretch/>
        </p:blipFill>
        <p:spPr>
          <a:xfrm>
            <a:off x="5886020" y="2715337"/>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1" name="Bilde 10">
            <a:extLst>
              <a:ext uri="{FF2B5EF4-FFF2-40B4-BE49-F238E27FC236}">
                <a16:creationId xmlns:a16="http://schemas.microsoft.com/office/drawing/2014/main" id="{DEA70561-152A-1842-BA58-77341A43AE8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3"/>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3" name="Freeform: Shape 27">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e 6">
            <a:extLst>
              <a:ext uri="{FF2B5EF4-FFF2-40B4-BE49-F238E27FC236}">
                <a16:creationId xmlns:a16="http://schemas.microsoft.com/office/drawing/2014/main" id="{1A939053-6682-8A41-8DDA-949CD000A27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5" name="Freeform: Shape 2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Bilde 14">
            <a:extLst>
              <a:ext uri="{FF2B5EF4-FFF2-40B4-BE49-F238E27FC236}">
                <a16:creationId xmlns:a16="http://schemas.microsoft.com/office/drawing/2014/main" id="{DDA4FF63-DDD2-3349-B768-BED3A306005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404737443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655AE9F-2827-B647-A609-E1C90C196466}"/>
              </a:ext>
            </a:extLst>
          </p:cNvPr>
          <p:cNvSpPr>
            <a:spLocks noGrp="1"/>
          </p:cNvSpPr>
          <p:nvPr>
            <p:ph idx="1"/>
          </p:nvPr>
        </p:nvSpPr>
        <p:spPr/>
        <p:txBody>
          <a:bodyPr/>
          <a:lstStyle/>
          <a:p>
            <a:r>
              <a:rPr lang="nb-NO"/>
              <a:t>Bør gutter også få bunad </a:t>
            </a:r>
            <a:br>
              <a:rPr lang="nb-NO"/>
            </a:br>
            <a:r>
              <a:rPr lang="nb-NO"/>
              <a:t>til konfirmasjonen?</a:t>
            </a:r>
          </a:p>
        </p:txBody>
      </p:sp>
      <p:pic>
        <p:nvPicPr>
          <p:cNvPr id="5" name="Bilde 4">
            <a:extLst>
              <a:ext uri="{FF2B5EF4-FFF2-40B4-BE49-F238E27FC236}">
                <a16:creationId xmlns:a16="http://schemas.microsoft.com/office/drawing/2014/main" id="{3311911C-41AA-1B40-B0A7-D791A5A030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29059" y="1226388"/>
            <a:ext cx="4295372" cy="5366084"/>
          </a:xfrm>
          <a:prstGeom prst="rect">
            <a:avLst/>
          </a:prstGeom>
          <a:ln w="38100">
            <a:solidFill>
              <a:srgbClr val="C00000"/>
            </a:solidFill>
          </a:ln>
        </p:spPr>
      </p:pic>
    </p:spTree>
    <p:extLst>
      <p:ext uri="{BB962C8B-B14F-4D97-AF65-F5344CB8AC3E}">
        <p14:creationId xmlns:p14="http://schemas.microsoft.com/office/powerpoint/2010/main" val="4215768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823AEF6-F2EA-734A-9EFD-10A4A3AB221C}"/>
              </a:ext>
            </a:extLst>
          </p:cNvPr>
          <p:cNvSpPr>
            <a:spLocks noGrp="1"/>
          </p:cNvSpPr>
          <p:nvPr>
            <p:ph idx="1"/>
          </p:nvPr>
        </p:nvSpPr>
        <p:spPr/>
        <p:txBody>
          <a:bodyPr/>
          <a:lstStyle/>
          <a:p>
            <a:r>
              <a:rPr lang="nb-NO"/>
              <a:t>Er det noen regler for hva </a:t>
            </a:r>
            <a:br>
              <a:rPr lang="nb-NO"/>
            </a:br>
            <a:r>
              <a:rPr lang="nb-NO"/>
              <a:t>man kan gjøre eller hva man </a:t>
            </a:r>
            <a:br>
              <a:rPr lang="nb-NO"/>
            </a:br>
            <a:r>
              <a:rPr lang="nb-NO"/>
              <a:t>kan ha på seg når </a:t>
            </a:r>
            <a:br>
              <a:rPr lang="nb-NO"/>
            </a:br>
            <a:r>
              <a:rPr lang="nb-NO"/>
              <a:t>man er i bunad?</a:t>
            </a:r>
          </a:p>
        </p:txBody>
      </p:sp>
      <p:pic>
        <p:nvPicPr>
          <p:cNvPr id="5" name="Bilde 4">
            <a:extLst>
              <a:ext uri="{FF2B5EF4-FFF2-40B4-BE49-F238E27FC236}">
                <a16:creationId xmlns:a16="http://schemas.microsoft.com/office/drawing/2014/main" id="{3E4C37A9-731F-854C-871C-31E7D57B08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9401" y="1832811"/>
            <a:ext cx="4724400" cy="4724400"/>
          </a:xfrm>
          <a:prstGeom prst="rect">
            <a:avLst/>
          </a:prstGeom>
          <a:ln w="38100">
            <a:solidFill>
              <a:srgbClr val="C00000"/>
            </a:solidFill>
          </a:ln>
        </p:spPr>
      </p:pic>
    </p:spTree>
    <p:extLst>
      <p:ext uri="{BB962C8B-B14F-4D97-AF65-F5344CB8AC3E}">
        <p14:creationId xmlns:p14="http://schemas.microsoft.com/office/powerpoint/2010/main" val="92336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7F8DE1-E277-1C4D-B9ED-F0A22A129880}"/>
              </a:ext>
            </a:extLst>
          </p:cNvPr>
          <p:cNvSpPr>
            <a:spLocks noGrp="1"/>
          </p:cNvSpPr>
          <p:nvPr>
            <p:ph type="title"/>
          </p:nvPr>
        </p:nvSpPr>
        <p:spPr/>
        <p:txBody>
          <a:bodyPr/>
          <a:lstStyle/>
          <a:p>
            <a:r>
              <a:rPr lang="nb-NO"/>
              <a:t>PRAKTISK ARBEID	</a:t>
            </a:r>
          </a:p>
        </p:txBody>
      </p:sp>
      <p:sp>
        <p:nvSpPr>
          <p:cNvPr id="3" name="Plassholder for innhold 2">
            <a:extLst>
              <a:ext uri="{FF2B5EF4-FFF2-40B4-BE49-F238E27FC236}">
                <a16:creationId xmlns:a16="http://schemas.microsoft.com/office/drawing/2014/main" id="{D6739CD5-EC13-F048-A0DF-F36F67FC9522}"/>
              </a:ext>
            </a:extLst>
          </p:cNvPr>
          <p:cNvSpPr>
            <a:spLocks noGrp="1"/>
          </p:cNvSpPr>
          <p:nvPr>
            <p:ph idx="1"/>
          </p:nvPr>
        </p:nvSpPr>
        <p:spPr/>
        <p:txBody>
          <a:bodyPr/>
          <a:lstStyle/>
          <a:p>
            <a:pPr marL="0" indent="0">
              <a:buNone/>
            </a:pPr>
            <a:r>
              <a:rPr lang="nb-NO"/>
              <a:t>Lær en teknikk – skap noe selv</a:t>
            </a:r>
          </a:p>
        </p:txBody>
      </p:sp>
      <p:pic>
        <p:nvPicPr>
          <p:cNvPr id="5" name="Bilde 4">
            <a:extLst>
              <a:ext uri="{FF2B5EF4-FFF2-40B4-BE49-F238E27FC236}">
                <a16:creationId xmlns:a16="http://schemas.microsoft.com/office/drawing/2014/main" id="{2ED32EAC-FAF7-FC4D-B30D-483770B4F6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2429" y="1415774"/>
            <a:ext cx="3391504" cy="5077101"/>
          </a:xfrm>
          <a:prstGeom prst="rect">
            <a:avLst/>
          </a:prstGeom>
          <a:ln w="38100">
            <a:solidFill>
              <a:srgbClr val="C00000"/>
            </a:solidFill>
          </a:ln>
        </p:spPr>
      </p:pic>
    </p:spTree>
    <p:extLst>
      <p:ext uri="{BB962C8B-B14F-4D97-AF65-F5344CB8AC3E}">
        <p14:creationId xmlns:p14="http://schemas.microsoft.com/office/powerpoint/2010/main" val="869125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4E09CC-552D-4C4C-860C-E5CE6DF1F53B}"/>
              </a:ext>
            </a:extLst>
          </p:cNvPr>
          <p:cNvSpPr>
            <a:spLocks noGrp="1"/>
          </p:cNvSpPr>
          <p:nvPr>
            <p:ph type="title"/>
          </p:nvPr>
        </p:nvSpPr>
        <p:spPr/>
        <p:txBody>
          <a:bodyPr/>
          <a:lstStyle/>
          <a:p>
            <a:r>
              <a:rPr lang="nb-NO"/>
              <a:t>IMMATERIELL KULTURARV		</a:t>
            </a:r>
          </a:p>
        </p:txBody>
      </p:sp>
      <p:sp>
        <p:nvSpPr>
          <p:cNvPr id="3" name="Plassholder for innhold 2">
            <a:extLst>
              <a:ext uri="{FF2B5EF4-FFF2-40B4-BE49-F238E27FC236}">
                <a16:creationId xmlns:a16="http://schemas.microsoft.com/office/drawing/2014/main" id="{43FD5960-1B1F-274C-9459-625A2C341BFD}"/>
              </a:ext>
            </a:extLst>
          </p:cNvPr>
          <p:cNvSpPr>
            <a:spLocks noGrp="1"/>
          </p:cNvSpPr>
          <p:nvPr>
            <p:ph idx="1"/>
          </p:nvPr>
        </p:nvSpPr>
        <p:spPr/>
        <p:txBody>
          <a:bodyPr>
            <a:normAutofit fontScale="92500"/>
          </a:bodyPr>
          <a:lstStyle/>
          <a:p>
            <a:r>
              <a:rPr lang="nb-NO"/>
              <a:t>Immateriell kulturarv er </a:t>
            </a:r>
            <a:r>
              <a:rPr lang="nb-NO" i="1"/>
              <a:t>levende tradisjoner og tradisjonell kunnskap som blir overført mellom folk </a:t>
            </a:r>
            <a:r>
              <a:rPr lang="nb-NO"/>
              <a:t>(Kulturrådet)</a:t>
            </a:r>
          </a:p>
          <a:p>
            <a:pPr lvl="1"/>
            <a:r>
              <a:rPr lang="nb-NO"/>
              <a:t>Håndverk</a:t>
            </a:r>
          </a:p>
          <a:p>
            <a:pPr lvl="1"/>
            <a:r>
              <a:rPr lang="nb-NO"/>
              <a:t>Musikk</a:t>
            </a:r>
          </a:p>
          <a:p>
            <a:pPr lvl="1"/>
            <a:r>
              <a:rPr lang="nb-NO"/>
              <a:t>Dans</a:t>
            </a:r>
          </a:p>
          <a:p>
            <a:pPr lvl="1"/>
            <a:r>
              <a:rPr lang="nb-NO"/>
              <a:t>Mattradisjoner</a:t>
            </a:r>
          </a:p>
          <a:p>
            <a:pPr lvl="1"/>
            <a:r>
              <a:rPr lang="nb-NO"/>
              <a:t>Ritualer</a:t>
            </a:r>
          </a:p>
          <a:p>
            <a:pPr lvl="1"/>
            <a:r>
              <a:rPr lang="nb-NO"/>
              <a:t>Muntlige fortellinger</a:t>
            </a:r>
          </a:p>
          <a:p>
            <a:pPr marL="0" indent="0">
              <a:buNone/>
            </a:pPr>
            <a:endParaRPr lang="nb-NO"/>
          </a:p>
          <a:p>
            <a:r>
              <a:rPr lang="nb-NO"/>
              <a:t>Les om ulike former for immateriell kulturarv på </a:t>
            </a:r>
            <a:r>
              <a:rPr lang="nb-NO">
                <a:hlinkClick r:id="rId3"/>
              </a:rPr>
              <a:t>Kulturrådet</a:t>
            </a:r>
            <a:r>
              <a:rPr lang="nb-NO"/>
              <a:t> sin nettside.</a:t>
            </a:r>
          </a:p>
        </p:txBody>
      </p:sp>
    </p:spTree>
    <p:extLst>
      <p:ext uri="{BB962C8B-B14F-4D97-AF65-F5344CB8AC3E}">
        <p14:creationId xmlns:p14="http://schemas.microsoft.com/office/powerpoint/2010/main" val="322044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46B242-8C69-FC41-A347-626D80BB8308}"/>
              </a:ext>
            </a:extLst>
          </p:cNvPr>
          <p:cNvSpPr>
            <a:spLocks noGrp="1"/>
          </p:cNvSpPr>
          <p:nvPr>
            <p:ph type="title"/>
          </p:nvPr>
        </p:nvSpPr>
        <p:spPr>
          <a:xfrm>
            <a:off x="838200" y="365125"/>
            <a:ext cx="9465733" cy="1325563"/>
          </a:xfrm>
        </p:spPr>
        <p:txBody>
          <a:bodyPr/>
          <a:lstStyle/>
          <a:p>
            <a:r>
              <a:rPr lang="nb-NO"/>
              <a:t>BUNAD</a:t>
            </a:r>
          </a:p>
        </p:txBody>
      </p:sp>
      <p:sp>
        <p:nvSpPr>
          <p:cNvPr id="3" name="Plassholder for innhold 2">
            <a:extLst>
              <a:ext uri="{FF2B5EF4-FFF2-40B4-BE49-F238E27FC236}">
                <a16:creationId xmlns:a16="http://schemas.microsoft.com/office/drawing/2014/main" id="{E6653013-2D40-F249-B355-FA5748142679}"/>
              </a:ext>
            </a:extLst>
          </p:cNvPr>
          <p:cNvSpPr>
            <a:spLocks noGrp="1"/>
          </p:cNvSpPr>
          <p:nvPr>
            <p:ph idx="1"/>
          </p:nvPr>
        </p:nvSpPr>
        <p:spPr>
          <a:xfrm>
            <a:off x="838200" y="1825625"/>
            <a:ext cx="10515600" cy="4167610"/>
          </a:xfrm>
        </p:spPr>
        <p:txBody>
          <a:bodyPr/>
          <a:lstStyle/>
          <a:p>
            <a:r>
              <a:rPr lang="nb-NO"/>
              <a:t>Hva tenker du på når du ser ordet bunad?</a:t>
            </a:r>
          </a:p>
          <a:p>
            <a:endParaRPr lang="nb-NO"/>
          </a:p>
          <a:p>
            <a:pPr lvl="1"/>
            <a:r>
              <a:rPr lang="nb-NO"/>
              <a:t>Skriv for deg selv i 4 minutter</a:t>
            </a:r>
          </a:p>
          <a:p>
            <a:pPr lvl="1"/>
            <a:r>
              <a:rPr lang="nb-NO"/>
              <a:t>Del med en annen person</a:t>
            </a:r>
          </a:p>
          <a:p>
            <a:pPr lvl="1"/>
            <a:r>
              <a:rPr lang="nb-NO"/>
              <a:t>Del med hele gruppa</a:t>
            </a:r>
          </a:p>
        </p:txBody>
      </p:sp>
      <p:pic>
        <p:nvPicPr>
          <p:cNvPr id="5" name="Bilde 4">
            <a:extLst>
              <a:ext uri="{FF2B5EF4-FFF2-40B4-BE49-F238E27FC236}">
                <a16:creationId xmlns:a16="http://schemas.microsoft.com/office/drawing/2014/main" id="{D2439DD6-0551-1D4A-8857-F7B7F5D4AD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72413" y="2017128"/>
            <a:ext cx="3581387" cy="4475747"/>
          </a:xfrm>
          <a:prstGeom prst="rect">
            <a:avLst/>
          </a:prstGeom>
          <a:ln w="38100">
            <a:solidFill>
              <a:srgbClr val="C00000"/>
            </a:solidFill>
          </a:ln>
        </p:spPr>
      </p:pic>
    </p:spTree>
    <p:extLst>
      <p:ext uri="{BB962C8B-B14F-4D97-AF65-F5344CB8AC3E}">
        <p14:creationId xmlns:p14="http://schemas.microsoft.com/office/powerpoint/2010/main" val="242271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5194CC-747A-564F-880C-91EDDC68AAC7}"/>
              </a:ext>
            </a:extLst>
          </p:cNvPr>
          <p:cNvSpPr>
            <a:spLocks noGrp="1"/>
          </p:cNvSpPr>
          <p:nvPr>
            <p:ph type="title"/>
          </p:nvPr>
        </p:nvSpPr>
        <p:spPr/>
        <p:txBody>
          <a:bodyPr/>
          <a:lstStyle/>
          <a:p>
            <a:r>
              <a:rPr lang="nb-NO"/>
              <a:t>UNESCO	</a:t>
            </a:r>
          </a:p>
        </p:txBody>
      </p:sp>
      <p:sp>
        <p:nvSpPr>
          <p:cNvPr id="3" name="Plassholder for innhold 2">
            <a:extLst>
              <a:ext uri="{FF2B5EF4-FFF2-40B4-BE49-F238E27FC236}">
                <a16:creationId xmlns:a16="http://schemas.microsoft.com/office/drawing/2014/main" id="{64D60CD9-E910-624A-8D36-CB9A88B3B3D3}"/>
              </a:ext>
            </a:extLst>
          </p:cNvPr>
          <p:cNvSpPr>
            <a:spLocks noGrp="1"/>
          </p:cNvSpPr>
          <p:nvPr>
            <p:ph idx="1"/>
          </p:nvPr>
        </p:nvSpPr>
        <p:spPr/>
        <p:txBody>
          <a:bodyPr vert="horz" lIns="91440" tIns="45720" rIns="91440" bIns="45720" rtlCol="0" anchor="t">
            <a:normAutofit/>
          </a:bodyPr>
          <a:lstStyle/>
          <a:p>
            <a:r>
              <a:rPr lang="nb-NO" dirty="0" err="1"/>
              <a:t>FN’s</a:t>
            </a:r>
            <a:r>
              <a:rPr lang="nb-NO" dirty="0"/>
              <a:t> verdensomspennende organisasjon for utdanning, vitenskap, kultur og kommunikasjon.</a:t>
            </a:r>
          </a:p>
          <a:p>
            <a:endParaRPr lang="nb-NO"/>
          </a:p>
          <a:p>
            <a:r>
              <a:rPr lang="nb-NO" dirty="0"/>
              <a:t>2003: Konvensjon om immateriell kulturarv</a:t>
            </a:r>
            <a:r>
              <a:rPr lang="nb-NO" sz="1200" dirty="0"/>
              <a:t> </a:t>
            </a:r>
            <a:r>
              <a:rPr lang="nb-NO" sz="1200" dirty="0">
                <a:ea typeface="+mn-lt"/>
                <a:cs typeface="+mn-lt"/>
              </a:rPr>
              <a:t>(</a:t>
            </a:r>
            <a:r>
              <a:rPr lang="nb-NO" sz="1200" dirty="0" err="1">
                <a:ea typeface="+mn-lt"/>
                <a:cs typeface="+mn-lt"/>
              </a:rPr>
              <a:t>UNESCOs</a:t>
            </a:r>
            <a:r>
              <a:rPr lang="nb-NO" sz="1200" dirty="0">
                <a:ea typeface="+mn-lt"/>
                <a:cs typeface="+mn-lt"/>
              </a:rPr>
              <a:t> liste over menneskehetens immaterielle kulturarv)</a:t>
            </a:r>
          </a:p>
          <a:p>
            <a:pPr lvl="1"/>
            <a:r>
              <a:rPr lang="nb-NO" dirty="0"/>
              <a:t>Sikre respekt for og øke bevisstheten omkring immateriell kulturarv.</a:t>
            </a:r>
            <a:endParaRPr lang="nb-NO" dirty="0">
              <a:cs typeface="Calibri"/>
            </a:endParaRPr>
          </a:p>
          <a:p>
            <a:pPr lvl="1"/>
            <a:r>
              <a:rPr lang="nb-NO" dirty="0"/>
              <a:t>Norge signerte konvensjonen i 2007.</a:t>
            </a:r>
            <a:endParaRPr lang="nb-NO" dirty="0">
              <a:cs typeface="Calibri"/>
            </a:endParaRPr>
          </a:p>
          <a:p>
            <a:pPr lvl="1"/>
            <a:r>
              <a:rPr lang="nb-NO" dirty="0"/>
              <a:t>2019: Én norsk oppføring på UNESCO si liste over immateriell kulturarv; </a:t>
            </a:r>
            <a:r>
              <a:rPr lang="nb-NO" dirty="0" err="1"/>
              <a:t>Oselvarverkstaden</a:t>
            </a:r>
            <a:endParaRPr lang="nb-NO" dirty="0"/>
          </a:p>
          <a:p>
            <a:pPr lvl="1"/>
            <a:r>
              <a:rPr lang="nb-NO" dirty="0"/>
              <a:t>Arbeides med å få den norske bunadbruken på denne listen.</a:t>
            </a:r>
            <a:endParaRPr lang="nb-NO" dirty="0">
              <a:cs typeface="Calibri"/>
            </a:endParaRPr>
          </a:p>
        </p:txBody>
      </p:sp>
    </p:spTree>
    <p:extLst>
      <p:ext uri="{BB962C8B-B14F-4D97-AF65-F5344CB8AC3E}">
        <p14:creationId xmlns:p14="http://schemas.microsoft.com/office/powerpoint/2010/main" val="181070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A13668-C09A-D045-A687-0C332498B71E}"/>
              </a:ext>
            </a:extLst>
          </p:cNvPr>
          <p:cNvSpPr>
            <a:spLocks noGrp="1"/>
          </p:cNvSpPr>
          <p:nvPr>
            <p:ph type="title"/>
          </p:nvPr>
        </p:nvSpPr>
        <p:spPr/>
        <p:txBody>
          <a:bodyPr/>
          <a:lstStyle/>
          <a:p>
            <a:r>
              <a:rPr lang="nb-NO"/>
              <a:t>BÆREKRAFTIG BUNAD</a:t>
            </a:r>
          </a:p>
        </p:txBody>
      </p:sp>
      <p:sp>
        <p:nvSpPr>
          <p:cNvPr id="3" name="Plassholder for innhold 2">
            <a:extLst>
              <a:ext uri="{FF2B5EF4-FFF2-40B4-BE49-F238E27FC236}">
                <a16:creationId xmlns:a16="http://schemas.microsoft.com/office/drawing/2014/main" id="{E201E886-D8E3-7C49-B566-4A1FFE93AC5F}"/>
              </a:ext>
            </a:extLst>
          </p:cNvPr>
          <p:cNvSpPr>
            <a:spLocks noGrp="1"/>
          </p:cNvSpPr>
          <p:nvPr>
            <p:ph idx="1"/>
          </p:nvPr>
        </p:nvSpPr>
        <p:spPr/>
        <p:txBody>
          <a:bodyPr>
            <a:normAutofit/>
          </a:bodyPr>
          <a:lstStyle/>
          <a:p>
            <a:r>
              <a:rPr lang="nb-NO"/>
              <a:t>Bærekraftig = noe som bærer seg økonomisk </a:t>
            </a:r>
            <a:r>
              <a:rPr lang="nb-NO" sz="1600"/>
              <a:t>(Bokmålsordboka, Språkrådet, 2018)</a:t>
            </a:r>
          </a:p>
          <a:p>
            <a:pPr lvl="1"/>
            <a:r>
              <a:rPr lang="nb-NO"/>
              <a:t>Også: noe man kan leve av</a:t>
            </a:r>
          </a:p>
          <a:p>
            <a:r>
              <a:rPr lang="nb-NO"/>
              <a:t>Bærekraftig utvikling = utvikling som gir økonomisk vekst og bedre livsvilkår for menneskene uten å ødelegge naturressursene og miljøet. </a:t>
            </a:r>
            <a:r>
              <a:rPr lang="nb-NO" sz="1600"/>
              <a:t>(Bokmålsordboka, Språkrådet, 2018)</a:t>
            </a:r>
          </a:p>
          <a:p>
            <a:endParaRPr lang="nb-NO" sz="1200"/>
          </a:p>
          <a:p>
            <a:endParaRPr lang="nb-NO" sz="1200"/>
          </a:p>
          <a:p>
            <a:r>
              <a:rPr lang="nb-NO"/>
              <a:t>På hvilken måte er bunaden bærekraftig?</a:t>
            </a:r>
          </a:p>
          <a:p>
            <a:pPr lvl="1"/>
            <a:endParaRPr lang="nb-NO"/>
          </a:p>
        </p:txBody>
      </p:sp>
    </p:spTree>
    <p:extLst>
      <p:ext uri="{BB962C8B-B14F-4D97-AF65-F5344CB8AC3E}">
        <p14:creationId xmlns:p14="http://schemas.microsoft.com/office/powerpoint/2010/main" val="163173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D594A3-23A1-7349-BD9D-69F7690F4324}"/>
              </a:ext>
            </a:extLst>
          </p:cNvPr>
          <p:cNvSpPr>
            <a:spLocks noGrp="1"/>
          </p:cNvSpPr>
          <p:nvPr>
            <p:ph type="title"/>
          </p:nvPr>
        </p:nvSpPr>
        <p:spPr/>
        <p:txBody>
          <a:bodyPr/>
          <a:lstStyle/>
          <a:p>
            <a:r>
              <a:rPr lang="nb-NO"/>
              <a:t>NOMINASJON AV BUNAD TIL UNESCO</a:t>
            </a:r>
          </a:p>
        </p:txBody>
      </p:sp>
      <p:sp>
        <p:nvSpPr>
          <p:cNvPr id="3" name="Plassholder for innhold 2">
            <a:extLst>
              <a:ext uri="{FF2B5EF4-FFF2-40B4-BE49-F238E27FC236}">
                <a16:creationId xmlns:a16="http://schemas.microsoft.com/office/drawing/2014/main" id="{E6CAAAEF-B9F9-E547-B0F3-76FA0A2BC14C}"/>
              </a:ext>
            </a:extLst>
          </p:cNvPr>
          <p:cNvSpPr>
            <a:spLocks noGrp="1"/>
          </p:cNvSpPr>
          <p:nvPr>
            <p:ph idx="1"/>
          </p:nvPr>
        </p:nvSpPr>
        <p:spPr/>
        <p:txBody>
          <a:bodyPr/>
          <a:lstStyle/>
          <a:p>
            <a:r>
              <a:rPr lang="nb-NO"/>
              <a:t>Det arbeides med å nominere den norske bunadbruken til UNESCO si liste over immateriell kulturarv</a:t>
            </a:r>
          </a:p>
          <a:p>
            <a:pPr marL="0" indent="0">
              <a:buNone/>
            </a:pPr>
            <a:endParaRPr lang="nb-NO"/>
          </a:p>
          <a:p>
            <a:r>
              <a:rPr lang="nb-NO"/>
              <a:t>Film: </a:t>
            </a:r>
            <a:r>
              <a:rPr lang="nb-NO">
                <a:hlinkClick r:id="rId3"/>
              </a:rPr>
              <a:t>Bunad på UNESCO</a:t>
            </a:r>
            <a:endParaRPr lang="nb-NO"/>
          </a:p>
        </p:txBody>
      </p:sp>
    </p:spTree>
    <p:extLst>
      <p:ext uri="{BB962C8B-B14F-4D97-AF65-F5344CB8AC3E}">
        <p14:creationId xmlns:p14="http://schemas.microsoft.com/office/powerpoint/2010/main" val="288018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BE8FC7-A876-0E4C-A5C6-1C8096866AA7}"/>
              </a:ext>
            </a:extLst>
          </p:cNvPr>
          <p:cNvSpPr>
            <a:spLocks noGrp="1"/>
          </p:cNvSpPr>
          <p:nvPr>
            <p:ph type="title"/>
          </p:nvPr>
        </p:nvSpPr>
        <p:spPr/>
        <p:txBody>
          <a:bodyPr/>
          <a:lstStyle/>
          <a:p>
            <a:r>
              <a:rPr lang="nb-NO"/>
              <a:t>BUNADEN SI FRAMTID</a:t>
            </a:r>
          </a:p>
        </p:txBody>
      </p:sp>
      <p:sp>
        <p:nvSpPr>
          <p:cNvPr id="3" name="Plassholder for innhold 2">
            <a:extLst>
              <a:ext uri="{FF2B5EF4-FFF2-40B4-BE49-F238E27FC236}">
                <a16:creationId xmlns:a16="http://schemas.microsoft.com/office/drawing/2014/main" id="{290C57F2-7873-4849-BBA9-1D72BAF06043}"/>
              </a:ext>
            </a:extLst>
          </p:cNvPr>
          <p:cNvSpPr>
            <a:spLocks noGrp="1"/>
          </p:cNvSpPr>
          <p:nvPr>
            <p:ph idx="1"/>
          </p:nvPr>
        </p:nvSpPr>
        <p:spPr/>
        <p:txBody>
          <a:bodyPr/>
          <a:lstStyle/>
          <a:p>
            <a:pPr marL="0" indent="0">
              <a:buNone/>
            </a:pPr>
            <a:endParaRPr lang="nb-NO"/>
          </a:p>
          <a:p>
            <a:r>
              <a:rPr lang="nb-NO"/>
              <a:t>Les artikkelen:</a:t>
            </a:r>
          </a:p>
          <a:p>
            <a:endParaRPr lang="nb-NO"/>
          </a:p>
          <a:p>
            <a:r>
              <a:rPr lang="nb-NO">
                <a:hlinkClick r:id="rId3"/>
              </a:rPr>
              <a:t>Bunad også i fremtiden?</a:t>
            </a:r>
            <a:endParaRPr lang="nb-NO"/>
          </a:p>
        </p:txBody>
      </p:sp>
      <p:pic>
        <p:nvPicPr>
          <p:cNvPr id="5" name="Bilde 4">
            <a:extLst>
              <a:ext uri="{FF2B5EF4-FFF2-40B4-BE49-F238E27FC236}">
                <a16:creationId xmlns:a16="http://schemas.microsoft.com/office/drawing/2014/main" id="{4B884C1D-0507-5C4F-904E-063FDC7B6A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67394" y="1302008"/>
            <a:ext cx="3436539" cy="5188501"/>
          </a:xfrm>
          <a:prstGeom prst="rect">
            <a:avLst/>
          </a:prstGeom>
          <a:ln w="38100">
            <a:solidFill>
              <a:srgbClr val="C00000"/>
            </a:solidFill>
          </a:ln>
        </p:spPr>
      </p:pic>
    </p:spTree>
    <p:extLst>
      <p:ext uri="{BB962C8B-B14F-4D97-AF65-F5344CB8AC3E}">
        <p14:creationId xmlns:p14="http://schemas.microsoft.com/office/powerpoint/2010/main" val="356394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0EAD57-A065-9D41-B9FA-5FCF1519F3F9}"/>
              </a:ext>
            </a:extLst>
          </p:cNvPr>
          <p:cNvSpPr>
            <a:spLocks noGrp="1"/>
          </p:cNvSpPr>
          <p:nvPr>
            <p:ph type="title"/>
          </p:nvPr>
        </p:nvSpPr>
        <p:spPr/>
        <p:txBody>
          <a:bodyPr/>
          <a:lstStyle/>
          <a:p>
            <a:r>
              <a:rPr lang="nb-NO"/>
              <a:t>REFLEKSJON</a:t>
            </a:r>
          </a:p>
        </p:txBody>
      </p:sp>
      <p:sp>
        <p:nvSpPr>
          <p:cNvPr id="3" name="Plassholder for innhold 2">
            <a:extLst>
              <a:ext uri="{FF2B5EF4-FFF2-40B4-BE49-F238E27FC236}">
                <a16:creationId xmlns:a16="http://schemas.microsoft.com/office/drawing/2014/main" id="{ACDF382C-F46B-F244-A492-7D10320B99F6}"/>
              </a:ext>
            </a:extLst>
          </p:cNvPr>
          <p:cNvSpPr>
            <a:spLocks noGrp="1"/>
          </p:cNvSpPr>
          <p:nvPr>
            <p:ph idx="1"/>
          </p:nvPr>
        </p:nvSpPr>
        <p:spPr/>
        <p:txBody>
          <a:bodyPr/>
          <a:lstStyle/>
          <a:p>
            <a:r>
              <a:rPr lang="nb-NO"/>
              <a:t>Hva tror du vil skje med bunaden i framtiden?</a:t>
            </a:r>
          </a:p>
          <a:p>
            <a:endParaRPr lang="nb-NO"/>
          </a:p>
          <a:p>
            <a:r>
              <a:rPr lang="nb-NO"/>
              <a:t>Hvilken betydning kan det få at den norske bunadbruken kommer på UNESCO sin liste over immateriell kulturarv?</a:t>
            </a:r>
          </a:p>
          <a:p>
            <a:endParaRPr lang="nb-NO"/>
          </a:p>
          <a:p>
            <a:r>
              <a:rPr lang="nb-NO"/>
              <a:t>Hvorfor er bunaden så viktig for så mange, tror du?</a:t>
            </a:r>
          </a:p>
        </p:txBody>
      </p:sp>
    </p:spTree>
    <p:extLst>
      <p:ext uri="{BB962C8B-B14F-4D97-AF65-F5344CB8AC3E}">
        <p14:creationId xmlns:p14="http://schemas.microsoft.com/office/powerpoint/2010/main" val="3477303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B24ED3-269D-3241-AE41-D2FC5050DB09}"/>
              </a:ext>
            </a:extLst>
          </p:cNvPr>
          <p:cNvSpPr>
            <a:spLocks noGrp="1"/>
          </p:cNvSpPr>
          <p:nvPr>
            <p:ph type="title"/>
          </p:nvPr>
        </p:nvSpPr>
        <p:spPr>
          <a:xfrm>
            <a:off x="8017254" y="525439"/>
            <a:ext cx="3336545" cy="1657614"/>
          </a:xfrm>
        </p:spPr>
        <p:txBody>
          <a:bodyPr>
            <a:normAutofit/>
          </a:bodyPr>
          <a:lstStyle/>
          <a:p>
            <a:r>
              <a:rPr lang="nb-NO" sz="3600"/>
              <a:t>SAMARBEID</a:t>
            </a:r>
          </a:p>
        </p:txBody>
      </p:sp>
      <p:pic>
        <p:nvPicPr>
          <p:cNvPr id="9" name="Bilde 8">
            <a:extLst>
              <a:ext uri="{FF2B5EF4-FFF2-40B4-BE49-F238E27FC236}">
                <a16:creationId xmlns:a16="http://schemas.microsoft.com/office/drawing/2014/main" id="{1DFC10D8-2693-A84A-A645-7931D9210F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06370" y="681754"/>
            <a:ext cx="2628285" cy="1044743"/>
          </a:xfrm>
          <a:prstGeom prst="rect">
            <a:avLst/>
          </a:prstGeom>
        </p:spPr>
      </p:pic>
      <p:pic>
        <p:nvPicPr>
          <p:cNvPr id="11" name="Bilde 10">
            <a:extLst>
              <a:ext uri="{FF2B5EF4-FFF2-40B4-BE49-F238E27FC236}">
                <a16:creationId xmlns:a16="http://schemas.microsoft.com/office/drawing/2014/main" id="{16C61058-8759-2C45-B3BD-E9EBF404EC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02652" y="2585087"/>
            <a:ext cx="2628286" cy="1478410"/>
          </a:xfrm>
          <a:prstGeom prst="rect">
            <a:avLst/>
          </a:prstGeom>
        </p:spPr>
      </p:pic>
      <p:pic>
        <p:nvPicPr>
          <p:cNvPr id="13" name="Bilde 12">
            <a:extLst>
              <a:ext uri="{FF2B5EF4-FFF2-40B4-BE49-F238E27FC236}">
                <a16:creationId xmlns:a16="http://schemas.microsoft.com/office/drawing/2014/main" id="{24054AA7-45A5-1A47-8DE0-43A70EA799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076" y="4911833"/>
            <a:ext cx="1448019" cy="1448019"/>
          </a:xfrm>
          <a:prstGeom prst="rect">
            <a:avLst/>
          </a:prstGeom>
        </p:spPr>
      </p:pic>
      <p:pic>
        <p:nvPicPr>
          <p:cNvPr id="15" name="Bilde 14">
            <a:extLst>
              <a:ext uri="{FF2B5EF4-FFF2-40B4-BE49-F238E27FC236}">
                <a16:creationId xmlns:a16="http://schemas.microsoft.com/office/drawing/2014/main" id="{F5B9051E-846E-4B45-B3B4-45223648ED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2776" y="421141"/>
            <a:ext cx="3726239" cy="3726239"/>
          </a:xfrm>
          <a:prstGeom prst="rect">
            <a:avLst/>
          </a:prstGeom>
        </p:spPr>
      </p:pic>
      <p:pic>
        <p:nvPicPr>
          <p:cNvPr id="5" name="Bilde 4">
            <a:extLst>
              <a:ext uri="{FF2B5EF4-FFF2-40B4-BE49-F238E27FC236}">
                <a16:creationId xmlns:a16="http://schemas.microsoft.com/office/drawing/2014/main" id="{5925E107-60A8-1140-87D2-4CD2788C4BD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10088" y="5223022"/>
            <a:ext cx="2628286" cy="826032"/>
          </a:xfrm>
          <a:prstGeom prst="rect">
            <a:avLst/>
          </a:prstGeom>
        </p:spPr>
      </p:pic>
      <p:sp>
        <p:nvSpPr>
          <p:cNvPr id="3" name="Plassholder for innhold 2">
            <a:extLst>
              <a:ext uri="{FF2B5EF4-FFF2-40B4-BE49-F238E27FC236}">
                <a16:creationId xmlns:a16="http://schemas.microsoft.com/office/drawing/2014/main" id="{645BEC38-A13B-654C-A07D-989992489966}"/>
              </a:ext>
            </a:extLst>
          </p:cNvPr>
          <p:cNvSpPr>
            <a:spLocks noGrp="1"/>
          </p:cNvSpPr>
          <p:nvPr>
            <p:ph idx="1"/>
          </p:nvPr>
        </p:nvSpPr>
        <p:spPr>
          <a:xfrm>
            <a:off x="8017254" y="2274491"/>
            <a:ext cx="3336546" cy="3902472"/>
          </a:xfrm>
        </p:spPr>
        <p:txBody>
          <a:bodyPr>
            <a:normAutofit/>
          </a:bodyPr>
          <a:lstStyle/>
          <a:p>
            <a:r>
              <a:rPr lang="nb-NO" sz="2000"/>
              <a:t>Fem organisasjoner samarbeider om å nominere den norske bunadbruken til UNESCO sin liste over immateriell kulturarv.</a:t>
            </a:r>
          </a:p>
          <a:p>
            <a:r>
              <a:rPr lang="nb-NO" sz="2000"/>
              <a:t>Disse organisasjonene står bak dette formidlingsopplegget, gjennom støtte fra Sparebankstiftelsen DNB.</a:t>
            </a:r>
          </a:p>
          <a:p>
            <a:endParaRPr lang="nb-NO" sz="2000"/>
          </a:p>
          <a:p>
            <a:endParaRPr lang="nb-NO" sz="2000"/>
          </a:p>
        </p:txBody>
      </p:sp>
      <p:cxnSp>
        <p:nvCxnSpPr>
          <p:cNvPr id="20" name="Straight Connector 19">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6858001"/>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218591"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7" name="Bilde 16">
            <a:extLst>
              <a:ext uri="{FF2B5EF4-FFF2-40B4-BE49-F238E27FC236}">
                <a16:creationId xmlns:a16="http://schemas.microsoft.com/office/drawing/2014/main" id="{B8D25DF6-BCCF-5941-A489-62EB8DD044E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69451" y="4666853"/>
            <a:ext cx="1876315" cy="1937978"/>
          </a:xfrm>
          <a:prstGeom prst="rect">
            <a:avLst/>
          </a:prstGeom>
        </p:spPr>
      </p:pic>
    </p:spTree>
    <p:extLst>
      <p:ext uri="{BB962C8B-B14F-4D97-AF65-F5344CB8AC3E}">
        <p14:creationId xmlns:p14="http://schemas.microsoft.com/office/powerpoint/2010/main" val="681184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4FB02F-7D69-5145-9C5B-2BC5A67F0A6F}"/>
              </a:ext>
            </a:extLst>
          </p:cNvPr>
          <p:cNvSpPr>
            <a:spLocks noGrp="1"/>
          </p:cNvSpPr>
          <p:nvPr>
            <p:ph type="title"/>
          </p:nvPr>
        </p:nvSpPr>
        <p:spPr/>
        <p:txBody>
          <a:bodyPr/>
          <a:lstStyle/>
          <a:p>
            <a:r>
              <a:rPr lang="nb-NO"/>
              <a:t>NYTTIGE LENKER</a:t>
            </a:r>
          </a:p>
        </p:txBody>
      </p:sp>
      <p:sp>
        <p:nvSpPr>
          <p:cNvPr id="3" name="Plassholder for innhold 2">
            <a:extLst>
              <a:ext uri="{FF2B5EF4-FFF2-40B4-BE49-F238E27FC236}">
                <a16:creationId xmlns:a16="http://schemas.microsoft.com/office/drawing/2014/main" id="{58B4B5B8-340A-B448-A80F-4D9D62478F9E}"/>
              </a:ext>
            </a:extLst>
          </p:cNvPr>
          <p:cNvSpPr>
            <a:spLocks noGrp="1"/>
          </p:cNvSpPr>
          <p:nvPr>
            <p:ph idx="1"/>
          </p:nvPr>
        </p:nvSpPr>
        <p:spPr/>
        <p:txBody>
          <a:bodyPr vert="horz" lIns="91440" tIns="45720" rIns="91440" bIns="45720" rtlCol="0" anchor="t">
            <a:normAutofit fontScale="70000" lnSpcReduction="20000"/>
          </a:bodyPr>
          <a:lstStyle/>
          <a:p>
            <a:pPr marL="0" indent="0" fontAlgn="base">
              <a:buNone/>
            </a:pPr>
            <a:r>
              <a:rPr lang="nn-NO" b="1" err="1"/>
              <a:t>Fra</a:t>
            </a:r>
            <a:r>
              <a:rPr lang="nn-NO" b="1"/>
              <a:t> serien Alt for Norge</a:t>
            </a:r>
            <a:r>
              <a:rPr lang="nn-NO"/>
              <a:t> </a:t>
            </a:r>
          </a:p>
          <a:p>
            <a:pPr marL="0" indent="0" fontAlgn="base">
              <a:buNone/>
            </a:pPr>
            <a:r>
              <a:rPr lang="nn-NO" err="1"/>
              <a:t>Deltakerne</a:t>
            </a:r>
            <a:r>
              <a:rPr lang="nn-NO"/>
              <a:t> får bunader før feiring på 17. mai. Litt moro. Den viser </a:t>
            </a:r>
            <a:r>
              <a:rPr lang="nn-NO" err="1"/>
              <a:t>hva</a:t>
            </a:r>
            <a:r>
              <a:rPr lang="nn-NO"/>
              <a:t> kulturarven kan bety også for de </a:t>
            </a:r>
            <a:r>
              <a:rPr lang="nn-NO" err="1"/>
              <a:t>utrnfor</a:t>
            </a:r>
            <a:r>
              <a:rPr lang="nn-NO"/>
              <a:t> Norge, og </a:t>
            </a:r>
            <a:r>
              <a:rPr lang="nn-NO" err="1"/>
              <a:t>hva</a:t>
            </a:r>
            <a:r>
              <a:rPr lang="nn-NO"/>
              <a:t>, blant </a:t>
            </a:r>
            <a:r>
              <a:rPr lang="nn-NO" err="1"/>
              <a:t>annet</a:t>
            </a:r>
            <a:r>
              <a:rPr lang="nn-NO"/>
              <a:t>, gjør at en bunad </a:t>
            </a:r>
            <a:r>
              <a:rPr lang="nn-NO" err="1"/>
              <a:t>ikke</a:t>
            </a:r>
            <a:r>
              <a:rPr lang="nn-NO"/>
              <a:t> er bare en kjole. </a:t>
            </a:r>
          </a:p>
          <a:p>
            <a:pPr fontAlgn="base"/>
            <a:r>
              <a:rPr lang="nn-NO" u="sng">
                <a:hlinkClick r:id="rId2"/>
              </a:rPr>
              <a:t>https://www.youtube.com/watch?v=_KpHAOg47Y8</a:t>
            </a:r>
            <a:r>
              <a:rPr lang="nn-NO"/>
              <a:t> </a:t>
            </a:r>
          </a:p>
          <a:p>
            <a:pPr fontAlgn="base"/>
            <a:r>
              <a:rPr lang="nn-NO" u="sng">
                <a:hlinkClick r:id="rId3"/>
              </a:rPr>
              <a:t>https://www.youtube.com/watch?v=9Sx0Wr-uT0s</a:t>
            </a:r>
            <a:r>
              <a:rPr lang="nn-NO"/>
              <a:t> </a:t>
            </a:r>
          </a:p>
          <a:p>
            <a:pPr marL="0" indent="0" fontAlgn="base">
              <a:buNone/>
            </a:pPr>
            <a:endParaRPr lang="nn-NO"/>
          </a:p>
          <a:p>
            <a:pPr marL="0" indent="0" fontAlgn="base">
              <a:buNone/>
            </a:pPr>
            <a:r>
              <a:rPr lang="nn-NO" b="1" err="1"/>
              <a:t>Fra</a:t>
            </a:r>
            <a:r>
              <a:rPr lang="nn-NO" b="1"/>
              <a:t> Husfliden</a:t>
            </a:r>
            <a:r>
              <a:rPr lang="nn-NO"/>
              <a:t> </a:t>
            </a:r>
          </a:p>
          <a:p>
            <a:pPr marL="0" indent="0" fontAlgn="base">
              <a:buNone/>
            </a:pPr>
            <a:r>
              <a:rPr lang="nn-NO"/>
              <a:t>Litt svulstig om </a:t>
            </a:r>
            <a:r>
              <a:rPr lang="nn-NO" err="1"/>
              <a:t>hva</a:t>
            </a:r>
            <a:r>
              <a:rPr lang="nn-NO"/>
              <a:t> en bunad betyr når den skal </a:t>
            </a:r>
            <a:r>
              <a:rPr lang="nn-NO" err="1"/>
              <a:t>plukkes</a:t>
            </a:r>
            <a:r>
              <a:rPr lang="nn-NO"/>
              <a:t> ut for en konfirmant, men... </a:t>
            </a:r>
            <a:r>
              <a:rPr lang="nn-NO" err="1"/>
              <a:t>Håndverksperspektiv</a:t>
            </a:r>
            <a:r>
              <a:rPr lang="nn-NO"/>
              <a:t>. </a:t>
            </a:r>
          </a:p>
          <a:p>
            <a:pPr fontAlgn="base"/>
            <a:r>
              <a:rPr lang="nn-NO" u="sng" dirty="0">
                <a:hlinkClick r:id="rId4"/>
              </a:rPr>
              <a:t>https://www.youtube.com/watch?v=BseBmLIm15w</a:t>
            </a:r>
            <a:r>
              <a:rPr lang="nn-NO" dirty="0"/>
              <a:t> </a:t>
            </a:r>
            <a:endParaRPr lang="nn-NO" dirty="0">
              <a:cs typeface="Calibri"/>
            </a:endParaRPr>
          </a:p>
          <a:p>
            <a:pPr marL="0" indent="0">
              <a:buNone/>
            </a:pPr>
            <a:endParaRPr lang="nn-NO" dirty="0">
              <a:cs typeface="Calibri"/>
            </a:endParaRPr>
          </a:p>
          <a:p>
            <a:pPr marL="0" indent="0">
              <a:buNone/>
            </a:pPr>
            <a:r>
              <a:rPr lang="nn-NO" b="1" dirty="0">
                <a:cs typeface="Calibri" panose="020F0502020204030204"/>
              </a:rPr>
              <a:t>Oppskrifter og instruksjon til grindvevde </a:t>
            </a:r>
            <a:r>
              <a:rPr lang="nn-NO" b="1" dirty="0" err="1">
                <a:cs typeface="Calibri" panose="020F0502020204030204"/>
              </a:rPr>
              <a:t>plukkbånd</a:t>
            </a:r>
          </a:p>
          <a:p>
            <a:r>
              <a:rPr lang="nn-NO" dirty="0">
                <a:ea typeface="+mn-lt"/>
                <a:cs typeface="+mn-lt"/>
                <a:hlinkClick r:id="rId5"/>
              </a:rPr>
              <a:t>http://www.husflid.no/fagsider/vev_og_tekstil/plukkbaand_paa_grindvev</a:t>
            </a:r>
            <a:r>
              <a:rPr lang="nn-NO" dirty="0">
                <a:ea typeface="+mn-lt"/>
                <a:cs typeface="+mn-lt"/>
              </a:rPr>
              <a:t> </a:t>
            </a:r>
          </a:p>
          <a:p>
            <a:pPr marL="0" indent="0">
              <a:buNone/>
            </a:pPr>
            <a:endParaRPr lang="nb-NO">
              <a:cs typeface="Calibri" panose="020F0502020204030204"/>
            </a:endParaRPr>
          </a:p>
        </p:txBody>
      </p:sp>
    </p:spTree>
    <p:extLst>
      <p:ext uri="{BB962C8B-B14F-4D97-AF65-F5344CB8AC3E}">
        <p14:creationId xmlns:p14="http://schemas.microsoft.com/office/powerpoint/2010/main" val="53797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86F326F-1087-2248-A11A-52CD37490C03}"/>
              </a:ext>
            </a:extLst>
          </p:cNvPr>
          <p:cNvSpPr>
            <a:spLocks noGrp="1"/>
          </p:cNvSpPr>
          <p:nvPr>
            <p:ph idx="1"/>
          </p:nvPr>
        </p:nvSpPr>
        <p:spPr>
          <a:xfrm>
            <a:off x="838200" y="1426028"/>
            <a:ext cx="10515600" cy="5040085"/>
          </a:xfrm>
        </p:spPr>
        <p:txBody>
          <a:bodyPr>
            <a:normAutofit fontScale="62500" lnSpcReduction="20000"/>
          </a:bodyPr>
          <a:lstStyle/>
          <a:p>
            <a:pPr marL="0" indent="0" fontAlgn="base">
              <a:buNone/>
            </a:pPr>
            <a:r>
              <a:rPr lang="nn-NO" b="1"/>
              <a:t>Knyting av </a:t>
            </a:r>
            <a:r>
              <a:rPr lang="nn-NO" b="1" err="1"/>
              <a:t>hosebånd</a:t>
            </a:r>
            <a:r>
              <a:rPr lang="nn-NO"/>
              <a:t> </a:t>
            </a:r>
          </a:p>
          <a:p>
            <a:pPr fontAlgn="base"/>
            <a:r>
              <a:rPr lang="nn-NO" u="sng">
                <a:hlinkClick r:id="rId2"/>
              </a:rPr>
              <a:t>https://www.youtube.com/watch?v=lvBgjBWCimM</a:t>
            </a:r>
            <a:r>
              <a:rPr lang="nn-NO"/>
              <a:t> </a:t>
            </a:r>
          </a:p>
          <a:p>
            <a:pPr fontAlgn="base"/>
            <a:r>
              <a:rPr lang="nn-NO" u="sng">
                <a:hlinkClick r:id="rId3"/>
              </a:rPr>
              <a:t>https://www.youtube.com/watch?v=6uW9H2AtlDI</a:t>
            </a:r>
            <a:r>
              <a:rPr lang="nn-NO"/>
              <a:t> </a:t>
            </a:r>
          </a:p>
          <a:p>
            <a:pPr marL="0" indent="0" fontAlgn="base">
              <a:buNone/>
            </a:pPr>
            <a:r>
              <a:rPr lang="nn-NO" b="1"/>
              <a:t>Fletting/</a:t>
            </a:r>
            <a:r>
              <a:rPr lang="nn-NO" b="1" err="1"/>
              <a:t>fingring</a:t>
            </a:r>
            <a:r>
              <a:rPr lang="nn-NO" b="1"/>
              <a:t> av </a:t>
            </a:r>
            <a:r>
              <a:rPr lang="nn-NO" b="1" err="1"/>
              <a:t>hosebånd</a:t>
            </a:r>
            <a:r>
              <a:rPr lang="nn-NO"/>
              <a:t> </a:t>
            </a:r>
          </a:p>
          <a:p>
            <a:pPr fontAlgn="base"/>
            <a:r>
              <a:rPr lang="nn-NO" u="sng">
                <a:hlinkClick r:id="rId4"/>
              </a:rPr>
              <a:t>https://www.youtube.com/watch?v=zw00Y6Hqi5Q</a:t>
            </a:r>
            <a:r>
              <a:rPr lang="nn-NO"/>
              <a:t> </a:t>
            </a:r>
          </a:p>
          <a:p>
            <a:pPr fontAlgn="base"/>
            <a:r>
              <a:rPr lang="nn-NO" u="sng">
                <a:hlinkClick r:id="rId5"/>
              </a:rPr>
              <a:t>https://www.youtube.com/watch?v=kiWUN_kMivw</a:t>
            </a:r>
            <a:r>
              <a:rPr lang="nn-NO"/>
              <a:t> </a:t>
            </a:r>
          </a:p>
          <a:p>
            <a:pPr fontAlgn="base"/>
            <a:r>
              <a:rPr lang="nn-NO" u="sng">
                <a:hlinkClick r:id="rId6"/>
              </a:rPr>
              <a:t>https://www.youtube.com/watch?v=Ba8sxIcxLzg</a:t>
            </a:r>
            <a:r>
              <a:rPr lang="nn-NO"/>
              <a:t> </a:t>
            </a:r>
          </a:p>
          <a:p>
            <a:pPr fontAlgn="base"/>
            <a:r>
              <a:rPr lang="nn-NO" u="sng">
                <a:hlinkClick r:id="rId7"/>
              </a:rPr>
              <a:t>https://www.youtube.com/watch?v=sbk67kipZXQ</a:t>
            </a:r>
            <a:r>
              <a:rPr lang="nn-NO"/>
              <a:t> </a:t>
            </a:r>
          </a:p>
          <a:p>
            <a:pPr marL="0" indent="0" fontAlgn="base">
              <a:buNone/>
            </a:pPr>
            <a:r>
              <a:rPr lang="nn-NO" b="1"/>
              <a:t>Veve </a:t>
            </a:r>
            <a:r>
              <a:rPr lang="nn-NO" b="1" err="1"/>
              <a:t>bunadsbånd</a:t>
            </a:r>
            <a:r>
              <a:rPr lang="nn-NO"/>
              <a:t> </a:t>
            </a:r>
          </a:p>
          <a:p>
            <a:pPr fontAlgn="base"/>
            <a:r>
              <a:rPr lang="nn-NO" u="sng">
                <a:hlinkClick r:id="rId8"/>
              </a:rPr>
              <a:t>https://www.youtube.com/watch?v=ooQfL0U6eYU</a:t>
            </a:r>
            <a:r>
              <a:rPr lang="nn-NO"/>
              <a:t> </a:t>
            </a:r>
          </a:p>
          <a:p>
            <a:pPr fontAlgn="base"/>
            <a:r>
              <a:rPr lang="nn-NO" u="sng">
                <a:hlinkClick r:id="rId9"/>
              </a:rPr>
              <a:t>https://www.youtube.com/watch?v=KJG8EF6pQGA&amp;list=PLEFFm8qK9DqgNGz6XOQqTBO6sZG_Pp1to</a:t>
            </a:r>
            <a:r>
              <a:rPr lang="nn-NO"/>
              <a:t> </a:t>
            </a:r>
          </a:p>
          <a:p>
            <a:pPr fontAlgn="base"/>
            <a:r>
              <a:rPr lang="nn-NO" u="sng">
                <a:hlinkClick r:id="rId10"/>
              </a:rPr>
              <a:t>https://www.youtube.com/watch?v=AvBY2zIWW54</a:t>
            </a:r>
            <a:r>
              <a:rPr lang="nn-NO"/>
              <a:t> </a:t>
            </a:r>
          </a:p>
          <a:p>
            <a:pPr fontAlgn="base"/>
            <a:r>
              <a:rPr lang="nn-NO" u="sng">
                <a:hlinkClick r:id="rId11"/>
              </a:rPr>
              <a:t>https://www.youtube.com/watch?v=uphEU2kqh0U</a:t>
            </a:r>
            <a:r>
              <a:rPr lang="nn-NO"/>
              <a:t> </a:t>
            </a:r>
          </a:p>
          <a:p>
            <a:pPr marL="0" indent="0" fontAlgn="base">
              <a:buNone/>
            </a:pPr>
            <a:r>
              <a:rPr lang="nn-NO" b="1"/>
              <a:t>Fletting av </a:t>
            </a:r>
            <a:r>
              <a:rPr lang="nn-NO" b="1" err="1"/>
              <a:t>hårbånd</a:t>
            </a:r>
            <a:r>
              <a:rPr lang="nn-NO"/>
              <a:t> </a:t>
            </a:r>
          </a:p>
          <a:p>
            <a:pPr fontAlgn="base"/>
            <a:r>
              <a:rPr lang="nn-NO" u="sng">
                <a:hlinkClick r:id="rId12"/>
              </a:rPr>
              <a:t>https://www.youtube.com/watch?v=BbwrVQjM9Ko</a:t>
            </a:r>
            <a:r>
              <a:rPr lang="nn-NO"/>
              <a:t> </a:t>
            </a:r>
          </a:p>
          <a:p>
            <a:endParaRPr lang="nb-NO"/>
          </a:p>
        </p:txBody>
      </p:sp>
    </p:spTree>
    <p:extLst>
      <p:ext uri="{BB962C8B-B14F-4D97-AF65-F5344CB8AC3E}">
        <p14:creationId xmlns:p14="http://schemas.microsoft.com/office/powerpoint/2010/main" val="3434484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A47054-8091-0B46-8685-A974E0D4DA7A}"/>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F6E0F08C-7423-3B4E-9C3E-6B939ABD15D5}"/>
              </a:ext>
            </a:extLst>
          </p:cNvPr>
          <p:cNvSpPr>
            <a:spLocks noGrp="1"/>
          </p:cNvSpPr>
          <p:nvPr>
            <p:ph idx="1"/>
          </p:nvPr>
        </p:nvSpPr>
        <p:spPr/>
        <p:txBody>
          <a:bodyPr>
            <a:normAutofit fontScale="62500" lnSpcReduction="20000"/>
          </a:bodyPr>
          <a:lstStyle/>
          <a:p>
            <a:pPr marL="0" indent="0" fontAlgn="base">
              <a:buNone/>
            </a:pPr>
            <a:r>
              <a:rPr lang="nn-NO" b="1" err="1"/>
              <a:t>Fra</a:t>
            </a:r>
            <a:r>
              <a:rPr lang="nn-NO" b="1"/>
              <a:t> Magasinet Bunad</a:t>
            </a:r>
            <a:r>
              <a:rPr lang="nn-NO"/>
              <a:t> </a:t>
            </a:r>
          </a:p>
          <a:p>
            <a:pPr marL="0" indent="0" fontAlgn="base">
              <a:buNone/>
            </a:pPr>
            <a:r>
              <a:rPr lang="nn-NO"/>
              <a:t>Stryking av bunadsskjorte: </a:t>
            </a:r>
          </a:p>
          <a:p>
            <a:pPr fontAlgn="base"/>
            <a:r>
              <a:rPr lang="nn-NO" u="sng">
                <a:hlinkClick r:id="rId2"/>
              </a:rPr>
              <a:t>https://www.youtube.com/watch?v=51TGeYOeTqk</a:t>
            </a:r>
            <a:r>
              <a:rPr lang="nn-NO"/>
              <a:t> </a:t>
            </a:r>
          </a:p>
          <a:p>
            <a:pPr marL="0" indent="0" fontAlgn="base">
              <a:buNone/>
            </a:pPr>
            <a:endParaRPr lang="nn-NO" b="1"/>
          </a:p>
          <a:p>
            <a:pPr marL="0" indent="0" fontAlgn="base">
              <a:buNone/>
            </a:pPr>
            <a:r>
              <a:rPr lang="nn-NO" b="1" err="1"/>
              <a:t>Hvordan</a:t>
            </a:r>
            <a:r>
              <a:rPr lang="nn-NO" b="1"/>
              <a:t> ta på bunad</a:t>
            </a:r>
            <a:r>
              <a:rPr lang="nn-NO"/>
              <a:t> </a:t>
            </a:r>
          </a:p>
          <a:p>
            <a:pPr fontAlgn="base"/>
            <a:r>
              <a:rPr lang="nn-NO" u="sng">
                <a:hlinkClick r:id="rId3"/>
              </a:rPr>
              <a:t>https://www.youtube.com/watch?v=dz0K6NFi2pI</a:t>
            </a:r>
            <a:r>
              <a:rPr lang="nn-NO"/>
              <a:t> </a:t>
            </a:r>
          </a:p>
          <a:p>
            <a:pPr marL="0" indent="0" fontAlgn="base">
              <a:buNone/>
            </a:pPr>
            <a:endParaRPr lang="nn-NO" b="1"/>
          </a:p>
          <a:p>
            <a:pPr marL="0" indent="0" fontAlgn="base">
              <a:buNone/>
            </a:pPr>
            <a:r>
              <a:rPr lang="nn-NO" b="1" err="1"/>
              <a:t>Hva</a:t>
            </a:r>
            <a:r>
              <a:rPr lang="nn-NO" b="1"/>
              <a:t> er det med Norge og bunad?</a:t>
            </a:r>
            <a:r>
              <a:rPr lang="nn-NO"/>
              <a:t> </a:t>
            </a:r>
          </a:p>
          <a:p>
            <a:pPr fontAlgn="base"/>
            <a:r>
              <a:rPr lang="nn-NO" u="sng">
                <a:hlinkClick r:id="rId4"/>
              </a:rPr>
              <a:t>https://www.youtube.com/watch?v=3E6M3i7IR1k</a:t>
            </a:r>
            <a:r>
              <a:rPr lang="nn-NO"/>
              <a:t> </a:t>
            </a:r>
          </a:p>
          <a:p>
            <a:pPr marL="0" indent="0" fontAlgn="base">
              <a:buNone/>
            </a:pPr>
            <a:r>
              <a:rPr lang="nn-NO"/>
              <a:t> </a:t>
            </a:r>
          </a:p>
          <a:p>
            <a:pPr marL="0" indent="0" fontAlgn="base">
              <a:buNone/>
            </a:pPr>
            <a:r>
              <a:rPr lang="nn-NO" b="1"/>
              <a:t>Knyting av tørkle</a:t>
            </a:r>
            <a:r>
              <a:rPr lang="nn-NO"/>
              <a:t> </a:t>
            </a:r>
          </a:p>
          <a:p>
            <a:pPr fontAlgn="base"/>
            <a:r>
              <a:rPr lang="nn-NO" u="sng">
                <a:hlinkClick r:id="rId5"/>
              </a:rPr>
              <a:t>https://www.youtube.com/watch?v=hEBR6q25uSU</a:t>
            </a:r>
            <a:r>
              <a:rPr lang="nn-NO"/>
              <a:t> </a:t>
            </a:r>
          </a:p>
          <a:p>
            <a:pPr fontAlgn="base"/>
            <a:r>
              <a:rPr lang="nn-NO" u="sng">
                <a:hlinkClick r:id="rId6"/>
              </a:rPr>
              <a:t>https://www.youtube.com/watch?v=2eNOhMczyoQ</a:t>
            </a:r>
            <a:r>
              <a:rPr lang="nn-NO"/>
              <a:t> </a:t>
            </a:r>
          </a:p>
          <a:p>
            <a:endParaRPr lang="nb-NO"/>
          </a:p>
        </p:txBody>
      </p:sp>
    </p:spTree>
    <p:extLst>
      <p:ext uri="{BB962C8B-B14F-4D97-AF65-F5344CB8AC3E}">
        <p14:creationId xmlns:p14="http://schemas.microsoft.com/office/powerpoint/2010/main" val="2505898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2860DB-958B-3C4C-A6B4-F23F9C1BEE94}"/>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5870EA3F-D5C2-634C-B74C-9DB9698A2E04}"/>
              </a:ext>
            </a:extLst>
          </p:cNvPr>
          <p:cNvSpPr>
            <a:spLocks noGrp="1"/>
          </p:cNvSpPr>
          <p:nvPr>
            <p:ph idx="1"/>
          </p:nvPr>
        </p:nvSpPr>
        <p:spPr/>
        <p:txBody>
          <a:bodyPr>
            <a:normAutofit fontScale="55000" lnSpcReduction="20000"/>
          </a:bodyPr>
          <a:lstStyle/>
          <a:p>
            <a:pPr marL="0" indent="0" fontAlgn="base">
              <a:buNone/>
            </a:pPr>
            <a:r>
              <a:rPr lang="nn-NO" b="1" err="1"/>
              <a:t>Hodeplagg</a:t>
            </a:r>
            <a:r>
              <a:rPr lang="nn-NO"/>
              <a:t> </a:t>
            </a:r>
          </a:p>
          <a:p>
            <a:pPr fontAlgn="base"/>
            <a:r>
              <a:rPr lang="nn-NO" u="sng">
                <a:hlinkClick r:id="rId2"/>
              </a:rPr>
              <a:t>https://www.youtube.com/watch?v=kS_nInPpP6Y</a:t>
            </a:r>
            <a:r>
              <a:rPr lang="nn-NO"/>
              <a:t> </a:t>
            </a:r>
          </a:p>
          <a:p>
            <a:pPr marL="0" indent="0" fontAlgn="base">
              <a:buNone/>
            </a:pPr>
            <a:endParaRPr lang="nn-NO" b="1"/>
          </a:p>
          <a:p>
            <a:pPr marL="0" indent="0" fontAlgn="base">
              <a:buNone/>
            </a:pPr>
            <a:r>
              <a:rPr lang="nn-NO" b="1" err="1"/>
              <a:t>Hvordan</a:t>
            </a:r>
            <a:r>
              <a:rPr lang="nn-NO" b="1"/>
              <a:t> knyte</a:t>
            </a:r>
            <a:r>
              <a:rPr lang="nn-NO"/>
              <a:t> </a:t>
            </a:r>
          </a:p>
          <a:p>
            <a:pPr fontAlgn="base"/>
            <a:r>
              <a:rPr lang="nn-NO" u="sng">
                <a:hlinkClick r:id="rId3"/>
              </a:rPr>
              <a:t>https://www.youtube.com/watch?v=2tUcDYf5WMo</a:t>
            </a:r>
            <a:r>
              <a:rPr lang="nn-NO"/>
              <a:t> </a:t>
            </a:r>
          </a:p>
          <a:p>
            <a:pPr marL="0" indent="0" fontAlgn="base">
              <a:buNone/>
            </a:pPr>
            <a:endParaRPr lang="nn-NO" b="1"/>
          </a:p>
          <a:p>
            <a:pPr marL="0" indent="0" fontAlgn="base">
              <a:buNone/>
            </a:pPr>
            <a:r>
              <a:rPr lang="nn-NO" b="1"/>
              <a:t>Setesdal</a:t>
            </a:r>
            <a:r>
              <a:rPr lang="nn-NO"/>
              <a:t> </a:t>
            </a:r>
          </a:p>
          <a:p>
            <a:pPr fontAlgn="base"/>
            <a:r>
              <a:rPr lang="nn-NO" u="sng">
                <a:hlinkClick r:id="rId4"/>
              </a:rPr>
              <a:t>https://www.youtube.com/watch?v=tFMmUxkW8wk</a:t>
            </a:r>
            <a:r>
              <a:rPr lang="nn-NO"/>
              <a:t>  </a:t>
            </a:r>
          </a:p>
          <a:p>
            <a:pPr marL="0" indent="0" fontAlgn="base">
              <a:buNone/>
            </a:pPr>
            <a:endParaRPr lang="nn-NO" b="1"/>
          </a:p>
          <a:p>
            <a:pPr marL="0" indent="0" fontAlgn="base">
              <a:buNone/>
            </a:pPr>
            <a:r>
              <a:rPr lang="nn-NO" b="1"/>
              <a:t>Vest-Agder</a:t>
            </a:r>
            <a:r>
              <a:rPr lang="nn-NO"/>
              <a:t> </a:t>
            </a:r>
          </a:p>
          <a:p>
            <a:pPr fontAlgn="base"/>
            <a:r>
              <a:rPr lang="nn-NO" u="sng">
                <a:hlinkClick r:id="rId5"/>
              </a:rPr>
              <a:t>https://www.youtube.com/watch?v=5Bbu4dA6c6g</a:t>
            </a:r>
            <a:r>
              <a:rPr lang="nn-NO"/>
              <a:t> </a:t>
            </a:r>
          </a:p>
          <a:p>
            <a:pPr marL="0" indent="0" fontAlgn="base">
              <a:buNone/>
            </a:pPr>
            <a:endParaRPr lang="nn-NO" b="1"/>
          </a:p>
          <a:p>
            <a:pPr marL="0" indent="0" fontAlgn="base">
              <a:buNone/>
            </a:pPr>
            <a:r>
              <a:rPr lang="nn-NO" b="1" err="1"/>
              <a:t>Stivatørkle</a:t>
            </a:r>
            <a:r>
              <a:rPr lang="nn-NO" b="1"/>
              <a:t> til </a:t>
            </a:r>
            <a:r>
              <a:rPr lang="nn-NO" b="1" err="1"/>
              <a:t>råndastakk</a:t>
            </a:r>
            <a:r>
              <a:rPr lang="nn-NO"/>
              <a:t> </a:t>
            </a:r>
          </a:p>
          <a:p>
            <a:pPr fontAlgn="base"/>
            <a:r>
              <a:rPr lang="nn-NO" u="sng">
                <a:hlinkClick r:id="rId6"/>
              </a:rPr>
              <a:t>https://www.youtube.com/watch?v=_mfdRUeopMQ</a:t>
            </a:r>
            <a:r>
              <a:rPr lang="nn-NO"/>
              <a:t> </a:t>
            </a:r>
          </a:p>
          <a:p>
            <a:endParaRPr lang="nb-NO"/>
          </a:p>
        </p:txBody>
      </p:sp>
    </p:spTree>
    <p:extLst>
      <p:ext uri="{BB962C8B-B14F-4D97-AF65-F5344CB8AC3E}">
        <p14:creationId xmlns:p14="http://schemas.microsoft.com/office/powerpoint/2010/main" val="207809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796FE0-520E-614D-9721-CD7943BECE59}"/>
              </a:ext>
            </a:extLst>
          </p:cNvPr>
          <p:cNvSpPr>
            <a:spLocks noGrp="1"/>
          </p:cNvSpPr>
          <p:nvPr>
            <p:ph type="title"/>
          </p:nvPr>
        </p:nvSpPr>
        <p:spPr/>
        <p:txBody>
          <a:bodyPr/>
          <a:lstStyle/>
          <a:p>
            <a:r>
              <a:rPr lang="nb-NO"/>
              <a:t>SE PÅ BILDENE PÅ NESTE SIDE</a:t>
            </a:r>
          </a:p>
        </p:txBody>
      </p:sp>
      <p:sp>
        <p:nvSpPr>
          <p:cNvPr id="3" name="Plassholder for innhold 2">
            <a:extLst>
              <a:ext uri="{FF2B5EF4-FFF2-40B4-BE49-F238E27FC236}">
                <a16:creationId xmlns:a16="http://schemas.microsoft.com/office/drawing/2014/main" id="{C0937499-A077-C84E-9B72-F33A99A0836B}"/>
              </a:ext>
            </a:extLst>
          </p:cNvPr>
          <p:cNvSpPr>
            <a:spLocks noGrp="1"/>
          </p:cNvSpPr>
          <p:nvPr>
            <p:ph idx="1"/>
          </p:nvPr>
        </p:nvSpPr>
        <p:spPr/>
        <p:txBody>
          <a:bodyPr/>
          <a:lstStyle/>
          <a:p>
            <a:r>
              <a:rPr lang="nb-NO"/>
              <a:t>Hva ser du på bildene?</a:t>
            </a:r>
          </a:p>
          <a:p>
            <a:r>
              <a:rPr lang="nb-NO"/>
              <a:t>Kjenner du igjen noe?</a:t>
            </a:r>
          </a:p>
        </p:txBody>
      </p:sp>
    </p:spTree>
    <p:extLst>
      <p:ext uri="{BB962C8B-B14F-4D97-AF65-F5344CB8AC3E}">
        <p14:creationId xmlns:p14="http://schemas.microsoft.com/office/powerpoint/2010/main" val="2706887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553CEE-79A2-1849-BF56-16E73886661B}"/>
              </a:ext>
            </a:extLst>
          </p:cNvPr>
          <p:cNvSpPr>
            <a:spLocks noGrp="1"/>
          </p:cNvSpPr>
          <p:nvPr>
            <p:ph idx="1"/>
          </p:nvPr>
        </p:nvSpPr>
        <p:spPr>
          <a:xfrm>
            <a:off x="838200" y="1480457"/>
            <a:ext cx="10515600" cy="5012418"/>
          </a:xfrm>
        </p:spPr>
        <p:txBody>
          <a:bodyPr>
            <a:normAutofit fontScale="62500" lnSpcReduction="20000"/>
          </a:bodyPr>
          <a:lstStyle/>
          <a:p>
            <a:pPr marL="0" indent="0" fontAlgn="base">
              <a:buNone/>
            </a:pPr>
            <a:r>
              <a:rPr lang="nn-NO" b="1"/>
              <a:t>Ymse </a:t>
            </a:r>
            <a:r>
              <a:rPr lang="nn-NO" b="1" err="1"/>
              <a:t>videoer</a:t>
            </a:r>
            <a:r>
              <a:rPr lang="nn-NO" b="1"/>
              <a:t> </a:t>
            </a:r>
            <a:r>
              <a:rPr lang="nn-NO" b="1" err="1"/>
              <a:t>fra</a:t>
            </a:r>
            <a:r>
              <a:rPr lang="nn-NO" b="1"/>
              <a:t> Norsk Flid Husfliden Kristiansand</a:t>
            </a:r>
            <a:r>
              <a:rPr lang="nn-NO"/>
              <a:t> </a:t>
            </a:r>
          </a:p>
          <a:p>
            <a:pPr fontAlgn="base"/>
            <a:r>
              <a:rPr lang="nn-NO" u="sng">
                <a:hlinkClick r:id="rId2"/>
              </a:rPr>
              <a:t>https://www.youtube.com/channel/UC1nc3siezNQ-k-7gQcut2Cg</a:t>
            </a:r>
            <a:r>
              <a:rPr lang="nn-NO"/>
              <a:t> </a:t>
            </a:r>
          </a:p>
          <a:p>
            <a:pPr marL="0" indent="0" fontAlgn="base">
              <a:buNone/>
            </a:pPr>
            <a:endParaRPr lang="nn-NO" b="1"/>
          </a:p>
          <a:p>
            <a:pPr marL="0" indent="0" fontAlgn="base">
              <a:buNone/>
            </a:pPr>
            <a:r>
              <a:rPr lang="nn-NO" b="1"/>
              <a:t>Bunadshjelpen, </a:t>
            </a:r>
            <a:r>
              <a:rPr lang="nn-NO" b="1" err="1"/>
              <a:t>Hvordan</a:t>
            </a:r>
            <a:r>
              <a:rPr lang="nn-NO" b="1"/>
              <a:t> vaske skjorta</a:t>
            </a:r>
            <a:r>
              <a:rPr lang="nn-NO"/>
              <a:t> </a:t>
            </a:r>
          </a:p>
          <a:p>
            <a:pPr fontAlgn="base"/>
            <a:r>
              <a:rPr lang="nn-NO" u="sng">
                <a:hlinkClick r:id="rId3"/>
              </a:rPr>
              <a:t>https://www.youtube.com/watch?v=sf3t8FGKoAA</a:t>
            </a:r>
            <a:r>
              <a:rPr lang="nn-NO"/>
              <a:t> </a:t>
            </a:r>
          </a:p>
          <a:p>
            <a:pPr marL="0" indent="0" fontAlgn="base">
              <a:buNone/>
            </a:pPr>
            <a:endParaRPr lang="nn-NO" b="1"/>
          </a:p>
          <a:p>
            <a:pPr marL="0" indent="0" fontAlgn="base">
              <a:buNone/>
            </a:pPr>
            <a:r>
              <a:rPr lang="nn-NO" b="1" err="1"/>
              <a:t>Hvordan</a:t>
            </a:r>
            <a:r>
              <a:rPr lang="nn-NO" b="1"/>
              <a:t> få av flekker på skjorta</a:t>
            </a:r>
            <a:r>
              <a:rPr lang="nn-NO"/>
              <a:t> </a:t>
            </a:r>
          </a:p>
          <a:p>
            <a:pPr fontAlgn="base"/>
            <a:r>
              <a:rPr lang="nn-NO" u="sng">
                <a:hlinkClick r:id="rId4"/>
              </a:rPr>
              <a:t>https://www.youtube.com/watch?v=B-jVdJ-GGjQ</a:t>
            </a:r>
            <a:r>
              <a:rPr lang="nn-NO"/>
              <a:t> </a:t>
            </a:r>
          </a:p>
          <a:p>
            <a:pPr marL="0" indent="0" fontAlgn="base">
              <a:buNone/>
            </a:pPr>
            <a:endParaRPr lang="nn-NO" b="1"/>
          </a:p>
          <a:p>
            <a:pPr marL="0" indent="0" fontAlgn="base">
              <a:buNone/>
            </a:pPr>
            <a:r>
              <a:rPr lang="nn-NO" b="1"/>
              <a:t>Sølvpuss</a:t>
            </a:r>
            <a:r>
              <a:rPr lang="nn-NO"/>
              <a:t> </a:t>
            </a:r>
          </a:p>
          <a:p>
            <a:pPr fontAlgn="base"/>
            <a:r>
              <a:rPr lang="nn-NO" u="sng">
                <a:hlinkClick r:id="rId4"/>
              </a:rPr>
              <a:t>https://www.youtube.com/watch?v=B-jVdJ-GGjQ</a:t>
            </a:r>
            <a:r>
              <a:rPr lang="nn-NO"/>
              <a:t> </a:t>
            </a:r>
          </a:p>
          <a:p>
            <a:pPr fontAlgn="base"/>
            <a:r>
              <a:rPr lang="nn-NO" u="sng">
                <a:hlinkClick r:id="rId5"/>
              </a:rPr>
              <a:t>https://www.youtube.com/watch?v=pxs4cjWzJF0</a:t>
            </a:r>
            <a:r>
              <a:rPr lang="nn-NO"/>
              <a:t> </a:t>
            </a:r>
          </a:p>
          <a:p>
            <a:pPr marL="0" indent="0" fontAlgn="base">
              <a:buNone/>
            </a:pPr>
            <a:endParaRPr lang="nn-NO" b="1"/>
          </a:p>
          <a:p>
            <a:pPr marL="0" indent="0" fontAlgn="base">
              <a:buNone/>
            </a:pPr>
            <a:r>
              <a:rPr lang="nn-NO" b="1"/>
              <a:t>Plassering av sølje</a:t>
            </a:r>
            <a:r>
              <a:rPr lang="nn-NO"/>
              <a:t> </a:t>
            </a:r>
          </a:p>
          <a:p>
            <a:pPr fontAlgn="base"/>
            <a:r>
              <a:rPr lang="nn-NO" u="sng">
                <a:hlinkClick r:id="rId6"/>
              </a:rPr>
              <a:t>https://www.youtube.com/watch?v=bU7eK1HIm9w</a:t>
            </a:r>
            <a:r>
              <a:rPr lang="nn-NO"/>
              <a:t> </a:t>
            </a:r>
          </a:p>
          <a:p>
            <a:endParaRPr lang="nb-NO"/>
          </a:p>
        </p:txBody>
      </p:sp>
    </p:spTree>
    <p:extLst>
      <p:ext uri="{BB962C8B-B14F-4D97-AF65-F5344CB8AC3E}">
        <p14:creationId xmlns:p14="http://schemas.microsoft.com/office/powerpoint/2010/main" val="196892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38FF241-445B-064B-B829-9BF01644289F}"/>
              </a:ext>
            </a:extLst>
          </p:cNvPr>
          <p:cNvSpPr>
            <a:spLocks noGrp="1"/>
          </p:cNvSpPr>
          <p:nvPr>
            <p:ph idx="1"/>
          </p:nvPr>
        </p:nvSpPr>
        <p:spPr>
          <a:xfrm>
            <a:off x="838200" y="1825625"/>
            <a:ext cx="10515600" cy="4667250"/>
          </a:xfrm>
        </p:spPr>
        <p:txBody>
          <a:bodyPr>
            <a:normAutofit fontScale="62500" lnSpcReduction="20000"/>
          </a:bodyPr>
          <a:lstStyle/>
          <a:p>
            <a:pPr marL="0" indent="0" fontAlgn="base">
              <a:buNone/>
            </a:pPr>
            <a:r>
              <a:rPr lang="nb-NO" b="1"/>
              <a:t>Pussing av sko</a:t>
            </a:r>
            <a:r>
              <a:rPr lang="nb-NO"/>
              <a:t> </a:t>
            </a:r>
          </a:p>
          <a:p>
            <a:pPr fontAlgn="base"/>
            <a:r>
              <a:rPr lang="nb-NO" u="sng">
                <a:hlinkClick r:id="rId2"/>
              </a:rPr>
              <a:t>https://www.youtube.com/watch?v=q1j5-xZDbxw</a:t>
            </a:r>
            <a:r>
              <a:rPr lang="nb-NO"/>
              <a:t> </a:t>
            </a:r>
          </a:p>
          <a:p>
            <a:pPr marL="0" indent="0" fontAlgn="base">
              <a:buNone/>
            </a:pPr>
            <a:endParaRPr lang="nb-NO" b="1"/>
          </a:p>
          <a:p>
            <a:pPr marL="0" indent="0" fontAlgn="base">
              <a:buNone/>
            </a:pPr>
            <a:r>
              <a:rPr lang="nb-NO" b="1"/>
              <a:t>Oversikt over ymse videoer fra Magasinet Bunad</a:t>
            </a:r>
            <a:r>
              <a:rPr lang="nb-NO"/>
              <a:t> </a:t>
            </a:r>
          </a:p>
          <a:p>
            <a:pPr fontAlgn="base"/>
            <a:r>
              <a:rPr lang="nb-NO" u="sng">
                <a:hlinkClick r:id="rId3"/>
              </a:rPr>
              <a:t>https://www.youtube.com/channel/UC7aLrKMn5QCoTvu5yz_0iYg</a:t>
            </a:r>
            <a:r>
              <a:rPr lang="nb-NO"/>
              <a:t> </a:t>
            </a:r>
          </a:p>
          <a:p>
            <a:pPr marL="0" indent="0" fontAlgn="base">
              <a:buNone/>
            </a:pPr>
            <a:endParaRPr lang="nb-NO" b="1"/>
          </a:p>
          <a:p>
            <a:pPr marL="0" indent="0" fontAlgn="base">
              <a:buNone/>
            </a:pPr>
            <a:r>
              <a:rPr lang="nb-NO" b="1"/>
              <a:t>Sminke til bunaden</a:t>
            </a:r>
            <a:r>
              <a:rPr lang="nb-NO"/>
              <a:t> </a:t>
            </a:r>
          </a:p>
          <a:p>
            <a:pPr fontAlgn="base"/>
            <a:r>
              <a:rPr lang="nb-NO" u="sng">
                <a:hlinkClick r:id="rId4"/>
              </a:rPr>
              <a:t>https://www.youtube.com/watch?v=pG9BWV-bMfM</a:t>
            </a:r>
            <a:r>
              <a:rPr lang="nb-NO"/>
              <a:t> </a:t>
            </a:r>
          </a:p>
          <a:p>
            <a:pPr marL="0" indent="0" fontAlgn="base">
              <a:buNone/>
            </a:pPr>
            <a:endParaRPr lang="nb-NO" b="1"/>
          </a:p>
          <a:p>
            <a:pPr marL="0" indent="0" fontAlgn="base">
              <a:buNone/>
            </a:pPr>
            <a:r>
              <a:rPr lang="nb-NO" b="1"/>
              <a:t>Bunadsstyling herre</a:t>
            </a:r>
            <a:r>
              <a:rPr lang="nb-NO"/>
              <a:t> </a:t>
            </a:r>
          </a:p>
          <a:p>
            <a:pPr fontAlgn="base"/>
            <a:r>
              <a:rPr lang="nb-NO" u="sng">
                <a:hlinkClick r:id="rId5"/>
              </a:rPr>
              <a:t>https://www.youtube.com/watch?v=yXU8zQno4Ck</a:t>
            </a:r>
            <a:r>
              <a:rPr lang="nb-NO"/>
              <a:t> </a:t>
            </a:r>
          </a:p>
          <a:p>
            <a:pPr marL="0" indent="0" fontAlgn="base">
              <a:buNone/>
            </a:pPr>
            <a:endParaRPr lang="nb-NO" b="1"/>
          </a:p>
          <a:p>
            <a:pPr marL="0" indent="0" fontAlgn="base">
              <a:buNone/>
            </a:pPr>
            <a:r>
              <a:rPr lang="nb-NO" b="1"/>
              <a:t>Oppbevaring av bunaden</a:t>
            </a:r>
            <a:r>
              <a:rPr lang="nb-NO"/>
              <a:t> </a:t>
            </a:r>
          </a:p>
          <a:p>
            <a:pPr fontAlgn="base"/>
            <a:r>
              <a:rPr lang="nb-NO" u="sng">
                <a:hlinkClick r:id="rId6"/>
              </a:rPr>
              <a:t>https://www.youtube.com/watch?v=9JYJEq-igOs</a:t>
            </a:r>
            <a:r>
              <a:rPr lang="nb-NO"/>
              <a:t> </a:t>
            </a:r>
          </a:p>
          <a:p>
            <a:endParaRPr lang="nb-NO"/>
          </a:p>
        </p:txBody>
      </p:sp>
    </p:spTree>
    <p:extLst>
      <p:ext uri="{BB962C8B-B14F-4D97-AF65-F5344CB8AC3E}">
        <p14:creationId xmlns:p14="http://schemas.microsoft.com/office/powerpoint/2010/main" val="435596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FD564C-09E7-A84C-B946-B87EC18EB282}"/>
              </a:ext>
            </a:extLst>
          </p:cNvPr>
          <p:cNvSpPr>
            <a:spLocks noGrp="1"/>
          </p:cNvSpPr>
          <p:nvPr>
            <p:ph type="title"/>
          </p:nvPr>
        </p:nvSpPr>
        <p:spPr/>
        <p:txBody>
          <a:bodyPr/>
          <a:lstStyle/>
          <a:p>
            <a:r>
              <a:rPr lang="nb-NO" dirty="0"/>
              <a:t>KILDER</a:t>
            </a:r>
          </a:p>
        </p:txBody>
      </p:sp>
      <p:sp>
        <p:nvSpPr>
          <p:cNvPr id="3" name="Plassholder for innhold 2">
            <a:extLst>
              <a:ext uri="{FF2B5EF4-FFF2-40B4-BE49-F238E27FC236}">
                <a16:creationId xmlns:a16="http://schemas.microsoft.com/office/drawing/2014/main" id="{BF62D46F-2EE0-8F48-8517-FEED0A04B34D}"/>
              </a:ext>
            </a:extLst>
          </p:cNvPr>
          <p:cNvSpPr>
            <a:spLocks noGrp="1"/>
          </p:cNvSpPr>
          <p:nvPr>
            <p:ph idx="1"/>
          </p:nvPr>
        </p:nvSpPr>
        <p:spPr/>
        <p:txBody>
          <a:bodyPr vert="horz" lIns="91440" tIns="45720" rIns="91440" bIns="45720" rtlCol="0" anchor="t">
            <a:normAutofit fontScale="40000" lnSpcReduction="20000"/>
          </a:bodyPr>
          <a:lstStyle/>
          <a:p>
            <a:pPr marL="0" indent="0">
              <a:buNone/>
            </a:pPr>
            <a:r>
              <a:rPr lang="nb-NO" dirty="0"/>
              <a:t>Tekst:</a:t>
            </a:r>
            <a:br>
              <a:rPr lang="nb-NO" dirty="0"/>
            </a:br>
            <a:r>
              <a:rPr lang="nb-NO" dirty="0"/>
              <a:t>- Rossing, C. (2016). Nasjonalromantikken lever i folkedraktene. </a:t>
            </a:r>
            <a:r>
              <a:rPr lang="nb-NO" i="1" dirty="0"/>
              <a:t>Aftenposten HISTORIE (4), </a:t>
            </a:r>
            <a:r>
              <a:rPr lang="nb-NO" dirty="0"/>
              <a:t>s.26-33. </a:t>
            </a:r>
            <a:br>
              <a:rPr lang="nb-NO" dirty="0"/>
            </a:br>
            <a:r>
              <a:rPr lang="nb-NO" dirty="0"/>
              <a:t>- </a:t>
            </a:r>
            <a:r>
              <a:rPr lang="nb-NO" dirty="0" err="1"/>
              <a:t>Rudrud</a:t>
            </a:r>
            <a:r>
              <a:rPr lang="nb-NO" dirty="0"/>
              <a:t>, C. Bunad også i fremtiden? </a:t>
            </a:r>
            <a:r>
              <a:rPr lang="nb-NO" i="1" dirty="0"/>
              <a:t>Dag og Tid</a:t>
            </a:r>
            <a:br>
              <a:rPr lang="nb-NO" dirty="0"/>
            </a:br>
            <a:endParaRPr lang="nb-NO" dirty="0"/>
          </a:p>
          <a:p>
            <a:pPr marL="0" indent="0">
              <a:buNone/>
            </a:pPr>
            <a:r>
              <a:rPr lang="nb-NO" dirty="0"/>
              <a:t>Nettsider:</a:t>
            </a:r>
            <a:br>
              <a:rPr lang="nb-NO" dirty="0"/>
            </a:br>
            <a:r>
              <a:rPr lang="nb-NO" dirty="0">
                <a:hlinkClick r:id="rId3"/>
              </a:rPr>
              <a:t>http://unesco.no/kultur/immateriellkulturarv/</a:t>
            </a:r>
            <a:r>
              <a:rPr lang="nb-NO" dirty="0"/>
              <a:t> </a:t>
            </a:r>
            <a:br>
              <a:rPr lang="nb-NO" dirty="0"/>
            </a:br>
            <a:r>
              <a:rPr lang="nb-NO" dirty="0">
                <a:hlinkClick r:id="rId4"/>
              </a:rPr>
              <a:t>https://www.immateriellkulturarv.no</a:t>
            </a:r>
            <a:r>
              <a:rPr lang="nb-NO" dirty="0"/>
              <a:t> </a:t>
            </a:r>
            <a:br>
              <a:rPr lang="nb-NO" dirty="0"/>
            </a:br>
            <a:r>
              <a:rPr lang="nb-NO" dirty="0">
                <a:hlinkClick r:id="rId5"/>
              </a:rPr>
              <a:t>https://www.kulturradet.no/immateriell-kulturarv</a:t>
            </a:r>
            <a:r>
              <a:rPr lang="nb-NO" dirty="0"/>
              <a:t> </a:t>
            </a:r>
            <a:br>
              <a:rPr lang="nb-NO" dirty="0"/>
            </a:br>
            <a:r>
              <a:rPr lang="nb-NO" dirty="0">
                <a:hlinkClick r:id="rId6"/>
              </a:rPr>
              <a:t>http://www.ungdomslag.no/kva-skjer/artikkel/ein-bunad-for-alle/</a:t>
            </a:r>
            <a:r>
              <a:rPr lang="nb-NO" dirty="0"/>
              <a:t> </a:t>
            </a:r>
            <a:br>
              <a:rPr lang="nb-NO" dirty="0"/>
            </a:br>
            <a:r>
              <a:rPr lang="nb-NO" dirty="0">
                <a:hlinkClick r:id="rId7"/>
              </a:rPr>
              <a:t>https://www.youtube.com/watch?v=LE6mvI9hWZc&amp;t=3s</a:t>
            </a:r>
            <a:r>
              <a:rPr lang="nb-NO" dirty="0"/>
              <a:t> </a:t>
            </a:r>
            <a:br>
              <a:rPr lang="nb-NO" dirty="0"/>
            </a:br>
            <a:r>
              <a:rPr lang="nb-NO" dirty="0">
                <a:hlinkClick r:id="rId8"/>
              </a:rPr>
              <a:t>http://www.husflid.no/fagsider/bunad_folkedrakt/kulturarv_som_raknar_i_saumen/bunadens_verdi_boer_holdes_kjaer</a:t>
            </a:r>
            <a:r>
              <a:rPr lang="nb-NO" dirty="0"/>
              <a:t> </a:t>
            </a:r>
            <a:br>
              <a:rPr lang="nb-NO" dirty="0"/>
            </a:br>
            <a:r>
              <a:rPr lang="nb-NO" dirty="0">
                <a:hlinkClick r:id="rId9"/>
              </a:rPr>
              <a:t>https://lesesenteret.uis.no/article.php?articleID=82964&amp;categoryID=13439</a:t>
            </a:r>
            <a:r>
              <a:rPr lang="nb-NO" dirty="0"/>
              <a:t> </a:t>
            </a:r>
          </a:p>
          <a:p>
            <a:pPr marL="0" indent="0">
              <a:buNone/>
            </a:pPr>
            <a:r>
              <a:rPr lang="nb-NO" dirty="0"/>
              <a:t>Bilder</a:t>
            </a:r>
            <a:br>
              <a:rPr lang="nb-NO" dirty="0"/>
            </a:br>
            <a:r>
              <a:rPr lang="nb-NO" dirty="0"/>
              <a:t>s.2: </a:t>
            </a:r>
            <a:r>
              <a:rPr lang="nb-NO" i="1" dirty="0"/>
              <a:t>Jenter i bunad, </a:t>
            </a:r>
            <a:r>
              <a:rPr lang="nb-NO">
                <a:ea typeface="+mn-lt"/>
                <a:cs typeface="+mn-lt"/>
              </a:rPr>
              <a:t>Sørlie-Nordnes, Åsne </a:t>
            </a:r>
            <a:r>
              <a:rPr lang="nb-NO"/>
              <a:t> </a:t>
            </a:r>
            <a:r>
              <a:rPr lang="nb-NO" dirty="0"/>
              <a:t>(2019)</a:t>
            </a:r>
            <a:br>
              <a:rPr lang="nb-NO" dirty="0"/>
            </a:br>
            <a:r>
              <a:rPr lang="nb-NO" dirty="0"/>
              <a:t>s.4: </a:t>
            </a:r>
            <a:r>
              <a:rPr lang="nb-NO" dirty="0" err="1"/>
              <a:t>Hauknes</a:t>
            </a:r>
            <a:r>
              <a:rPr lang="nb-NO" dirty="0"/>
              <a:t>, Solveig B. (2018), Kveen, Torunn Elise (2019), Nordås, Åshild M. (2013), </a:t>
            </a:r>
            <a:r>
              <a:rPr lang="nb-NO" dirty="0" err="1"/>
              <a:t>Vatnehol</a:t>
            </a:r>
            <a:r>
              <a:rPr lang="nb-NO" dirty="0"/>
              <a:t>, Rita S. (2010)</a:t>
            </a:r>
            <a:br>
              <a:rPr lang="nb-NO" dirty="0"/>
            </a:br>
            <a:r>
              <a:rPr lang="nb-NO" dirty="0"/>
              <a:t>s.6: </a:t>
            </a:r>
            <a:r>
              <a:rPr lang="nb-NO" i="1" dirty="0"/>
              <a:t>Jenter i bunad 2, </a:t>
            </a:r>
            <a:r>
              <a:rPr lang="nb-NO">
                <a:ea typeface="+mn-lt"/>
                <a:cs typeface="+mn-lt"/>
              </a:rPr>
              <a:t>Sørlie-Nordnes, Åsne </a:t>
            </a:r>
            <a:r>
              <a:rPr lang="nb-NO"/>
              <a:t> </a:t>
            </a:r>
            <a:r>
              <a:rPr lang="nb-NO" dirty="0"/>
              <a:t>(2019)</a:t>
            </a:r>
            <a:br>
              <a:rPr lang="nb-NO" dirty="0"/>
            </a:br>
            <a:r>
              <a:rPr lang="nb-NO" dirty="0"/>
              <a:t>s.7: </a:t>
            </a:r>
            <a:r>
              <a:rPr lang="nb-NO" i="1" dirty="0" err="1"/>
              <a:t>Bunadstrømper</a:t>
            </a:r>
            <a:r>
              <a:rPr lang="nb-NO" dirty="0"/>
              <a:t>, Før, Anne Marte (2016)</a:t>
            </a:r>
            <a:br>
              <a:rPr lang="nb-NO" dirty="0"/>
            </a:br>
            <a:r>
              <a:rPr lang="nb-NO" dirty="0"/>
              <a:t>s.8: </a:t>
            </a:r>
            <a:r>
              <a:rPr lang="nb-NO" i="1" dirty="0"/>
              <a:t>Solbriller, </a:t>
            </a:r>
            <a:r>
              <a:rPr lang="nb-NO" dirty="0" err="1"/>
              <a:t>Hauknes</a:t>
            </a:r>
            <a:r>
              <a:rPr lang="nb-NO" dirty="0"/>
              <a:t>, Solveig B. (2018)</a:t>
            </a:r>
            <a:br>
              <a:rPr lang="nb-NO" dirty="0"/>
            </a:br>
            <a:r>
              <a:rPr lang="nb-NO" dirty="0"/>
              <a:t>s.9: </a:t>
            </a:r>
            <a:r>
              <a:rPr lang="nb-NO" i="1" dirty="0"/>
              <a:t>Flagg, </a:t>
            </a:r>
            <a:r>
              <a:rPr lang="nb-NO" dirty="0" err="1"/>
              <a:t>Hauknes</a:t>
            </a:r>
            <a:r>
              <a:rPr lang="nb-NO" dirty="0"/>
              <a:t>, Solveig B. (2018)</a:t>
            </a:r>
            <a:br>
              <a:rPr lang="nb-NO" dirty="0"/>
            </a:br>
            <a:r>
              <a:rPr lang="nb-NO" dirty="0"/>
              <a:t>s.10: </a:t>
            </a:r>
            <a:r>
              <a:rPr lang="nb-NO" i="1" dirty="0"/>
              <a:t>Joggesko, </a:t>
            </a:r>
            <a:r>
              <a:rPr lang="nb-NO" i="1" err="1"/>
              <a:t>Ø</a:t>
            </a:r>
            <a:r>
              <a:rPr lang="nb-NO" err="1"/>
              <a:t>lmheim</a:t>
            </a:r>
            <a:r>
              <a:rPr lang="nb-NO" dirty="0"/>
              <a:t>, Hedvig O. (2019)</a:t>
            </a:r>
            <a:br>
              <a:rPr lang="nb-NO" dirty="0"/>
            </a:br>
            <a:r>
              <a:rPr lang="nb-NO" dirty="0"/>
              <a:t>s.11: </a:t>
            </a:r>
            <a:r>
              <a:rPr lang="nb-NO" i="1" dirty="0"/>
              <a:t>Nordlandsbunad, </a:t>
            </a:r>
            <a:r>
              <a:rPr lang="nb-NO" dirty="0"/>
              <a:t>Før, Anne Marte (2016)</a:t>
            </a:r>
            <a:br>
              <a:rPr lang="nb-NO" dirty="0"/>
            </a:br>
            <a:r>
              <a:rPr lang="nb-NO" dirty="0"/>
              <a:t>s.12: </a:t>
            </a:r>
            <a:r>
              <a:rPr lang="nb-NO" i="1" dirty="0"/>
              <a:t>Drikkeflaske, </a:t>
            </a:r>
            <a:r>
              <a:rPr lang="nb-NO" dirty="0" err="1"/>
              <a:t>Hauknes</a:t>
            </a:r>
            <a:r>
              <a:rPr lang="nb-NO" dirty="0"/>
              <a:t>, Solveig B. (2018), </a:t>
            </a:r>
            <a:r>
              <a:rPr lang="nb-NO" i="1" dirty="0"/>
              <a:t>Burger, </a:t>
            </a:r>
            <a:r>
              <a:rPr lang="nb-NO" dirty="0" err="1"/>
              <a:t>Vatnehol</a:t>
            </a:r>
            <a:r>
              <a:rPr lang="nb-NO" dirty="0"/>
              <a:t> Rita S. (2015)</a:t>
            </a:r>
            <a:br>
              <a:rPr lang="nb-NO" dirty="0"/>
            </a:br>
            <a:r>
              <a:rPr lang="nb-NO" dirty="0"/>
              <a:t>s.13: </a:t>
            </a:r>
            <a:r>
              <a:rPr lang="nb-NO" i="1" dirty="0"/>
              <a:t>Hodeplagg, </a:t>
            </a:r>
            <a:r>
              <a:rPr lang="nb-NO" dirty="0"/>
              <a:t>Før, Anne Marte (2016)</a:t>
            </a:r>
            <a:br>
              <a:rPr lang="nb-NO" dirty="0"/>
            </a:br>
            <a:r>
              <a:rPr lang="nb-NO" dirty="0"/>
              <a:t>s.14: </a:t>
            </a:r>
            <a:r>
              <a:rPr lang="nb-NO" i="1" dirty="0"/>
              <a:t>Bunadsko, </a:t>
            </a:r>
            <a:r>
              <a:rPr lang="nb-NO" dirty="0" err="1"/>
              <a:t>Vatnehol</a:t>
            </a:r>
            <a:r>
              <a:rPr lang="nb-NO" dirty="0"/>
              <a:t>, Svein Are S. (2008)</a:t>
            </a:r>
            <a:br>
              <a:rPr lang="nb-NO" dirty="0"/>
            </a:br>
            <a:r>
              <a:rPr lang="nb-NO" dirty="0"/>
              <a:t>s.15: Før, Anne Marte (2016), Kveen, Torunn Elise (2019), Kveen, Torunn Elise (2019)</a:t>
            </a:r>
            <a:br>
              <a:rPr lang="nb-NO" dirty="0"/>
            </a:br>
            <a:r>
              <a:rPr lang="nb-NO" dirty="0"/>
              <a:t>s.16: </a:t>
            </a:r>
            <a:r>
              <a:rPr lang="nb-NO" i="1" dirty="0" err="1"/>
              <a:t>Gutar</a:t>
            </a:r>
            <a:r>
              <a:rPr lang="nb-NO" i="1" dirty="0"/>
              <a:t> i bunad</a:t>
            </a:r>
            <a:r>
              <a:rPr lang="nb-NO" dirty="0"/>
              <a:t>, Kveen, Torunn Elise (2019)</a:t>
            </a:r>
            <a:br>
              <a:rPr lang="nb-NO" dirty="0"/>
            </a:br>
            <a:r>
              <a:rPr lang="nb-NO" dirty="0"/>
              <a:t>s.17: </a:t>
            </a:r>
            <a:r>
              <a:rPr lang="nb-NO" i="1" dirty="0"/>
              <a:t>Fjelltur</a:t>
            </a:r>
            <a:r>
              <a:rPr lang="nb-NO" dirty="0"/>
              <a:t>, Kveen, Torunn Elise (2019)</a:t>
            </a:r>
            <a:br>
              <a:rPr lang="nb-NO" dirty="0"/>
            </a:br>
            <a:r>
              <a:rPr lang="nb-NO" dirty="0"/>
              <a:t>s.18: </a:t>
            </a:r>
            <a:r>
              <a:rPr lang="nb-NO" i="1" dirty="0" err="1"/>
              <a:t>Bunadliv</a:t>
            </a:r>
            <a:r>
              <a:rPr lang="nb-NO" i="1" dirty="0"/>
              <a:t>, </a:t>
            </a:r>
            <a:r>
              <a:rPr lang="nb-NO" dirty="0"/>
              <a:t>Før, Anne Marte (2016)</a:t>
            </a:r>
            <a:br>
              <a:rPr lang="nb-NO" dirty="0"/>
            </a:br>
            <a:r>
              <a:rPr lang="nb-NO" dirty="0"/>
              <a:t>s.23: </a:t>
            </a:r>
            <a:r>
              <a:rPr lang="nb-NO" i="1" dirty="0"/>
              <a:t>Mobil, </a:t>
            </a:r>
            <a:r>
              <a:rPr lang="nb-NO" dirty="0"/>
              <a:t>Kveen, Torunn Elise (2019) </a:t>
            </a:r>
          </a:p>
        </p:txBody>
      </p:sp>
    </p:spTree>
    <p:extLst>
      <p:ext uri="{BB962C8B-B14F-4D97-AF65-F5344CB8AC3E}">
        <p14:creationId xmlns:p14="http://schemas.microsoft.com/office/powerpoint/2010/main" val="279297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78F5F9CD-44BC-6B4B-9045-FBFFFCCDB304}"/>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108284" y="93077"/>
            <a:ext cx="4415590" cy="2958528"/>
          </a:xfrm>
          <a:ln w="38100">
            <a:solidFill>
              <a:srgbClr val="C00000"/>
            </a:solidFill>
          </a:ln>
        </p:spPr>
      </p:pic>
      <p:pic>
        <p:nvPicPr>
          <p:cNvPr id="7" name="Bilde 6">
            <a:extLst>
              <a:ext uri="{FF2B5EF4-FFF2-40B4-BE49-F238E27FC236}">
                <a16:creationId xmlns:a16="http://schemas.microsoft.com/office/drawing/2014/main" id="{A9DE5C38-333B-D544-95E8-8BDA6ADEA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63579" y="1909822"/>
            <a:ext cx="3720136" cy="4839892"/>
          </a:xfrm>
          <a:prstGeom prst="rect">
            <a:avLst/>
          </a:prstGeom>
          <a:ln w="38100">
            <a:solidFill>
              <a:srgbClr val="C00000"/>
            </a:solidFill>
          </a:ln>
        </p:spPr>
      </p:pic>
      <p:pic>
        <p:nvPicPr>
          <p:cNvPr id="9" name="Bilde 8">
            <a:extLst>
              <a:ext uri="{FF2B5EF4-FFF2-40B4-BE49-F238E27FC236}">
                <a16:creationId xmlns:a16="http://schemas.microsoft.com/office/drawing/2014/main" id="{D18C4C0A-C18E-1B42-8D35-74F48819447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65939" y="3158179"/>
            <a:ext cx="5077326" cy="3591535"/>
          </a:xfrm>
          <a:prstGeom prst="rect">
            <a:avLst/>
          </a:prstGeom>
          <a:ln w="38100">
            <a:solidFill>
              <a:srgbClr val="C00000"/>
            </a:solidFill>
          </a:ln>
        </p:spPr>
      </p:pic>
      <p:pic>
        <p:nvPicPr>
          <p:cNvPr id="13" name="Bilde 12">
            <a:extLst>
              <a:ext uri="{FF2B5EF4-FFF2-40B4-BE49-F238E27FC236}">
                <a16:creationId xmlns:a16="http://schemas.microsoft.com/office/drawing/2014/main" id="{1418A147-5382-AC42-848E-4DEE49B2B7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44188" y="103472"/>
            <a:ext cx="1949117" cy="2948133"/>
          </a:xfrm>
          <a:prstGeom prst="rect">
            <a:avLst/>
          </a:prstGeom>
          <a:ln w="38100">
            <a:solidFill>
              <a:srgbClr val="C00000"/>
            </a:solidFill>
          </a:ln>
        </p:spPr>
      </p:pic>
      <p:pic>
        <p:nvPicPr>
          <p:cNvPr id="15" name="Bilde 14">
            <a:extLst>
              <a:ext uri="{FF2B5EF4-FFF2-40B4-BE49-F238E27FC236}">
                <a16:creationId xmlns:a16="http://schemas.microsoft.com/office/drawing/2014/main" id="{75DE4C0B-DF62-0346-837F-2CB1393EA4F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13619" y="103472"/>
            <a:ext cx="1529646" cy="2948133"/>
          </a:xfrm>
          <a:prstGeom prst="rect">
            <a:avLst/>
          </a:prstGeom>
          <a:ln w="38100">
            <a:solidFill>
              <a:srgbClr val="C00000"/>
            </a:solidFill>
          </a:ln>
        </p:spPr>
      </p:pic>
      <p:pic>
        <p:nvPicPr>
          <p:cNvPr id="17" name="Bilde 16">
            <a:extLst>
              <a:ext uri="{FF2B5EF4-FFF2-40B4-BE49-F238E27FC236}">
                <a16:creationId xmlns:a16="http://schemas.microsoft.com/office/drawing/2014/main" id="{B86211F4-7AF2-5E4A-9C6B-4FD1191C4F8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5400000">
            <a:off x="-213616" y="3480078"/>
            <a:ext cx="3591535" cy="2947737"/>
          </a:xfrm>
          <a:prstGeom prst="rect">
            <a:avLst/>
          </a:prstGeom>
          <a:ln w="38100">
            <a:solidFill>
              <a:srgbClr val="C00000"/>
            </a:solidFill>
          </a:ln>
        </p:spPr>
      </p:pic>
    </p:spTree>
    <p:extLst>
      <p:ext uri="{BB962C8B-B14F-4D97-AF65-F5344CB8AC3E}">
        <p14:creationId xmlns:p14="http://schemas.microsoft.com/office/powerpoint/2010/main" val="201541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C3D41F-BE87-3848-8DAF-79563DF3037F}"/>
              </a:ext>
            </a:extLst>
          </p:cNvPr>
          <p:cNvSpPr>
            <a:spLocks noGrp="1"/>
          </p:cNvSpPr>
          <p:nvPr>
            <p:ph type="title"/>
          </p:nvPr>
        </p:nvSpPr>
        <p:spPr/>
        <p:txBody>
          <a:bodyPr/>
          <a:lstStyle/>
          <a:p>
            <a:r>
              <a:rPr lang="nb-NO"/>
              <a:t>BUNADEN I NORGE</a:t>
            </a:r>
          </a:p>
        </p:txBody>
      </p:sp>
      <p:sp>
        <p:nvSpPr>
          <p:cNvPr id="3" name="Plassholder for innhold 2">
            <a:extLst>
              <a:ext uri="{FF2B5EF4-FFF2-40B4-BE49-F238E27FC236}">
                <a16:creationId xmlns:a16="http://schemas.microsoft.com/office/drawing/2014/main" id="{1544A25F-0AE6-5E44-A9C8-761C24793349}"/>
              </a:ext>
            </a:extLst>
          </p:cNvPr>
          <p:cNvSpPr>
            <a:spLocks noGrp="1"/>
          </p:cNvSpPr>
          <p:nvPr>
            <p:ph idx="1"/>
          </p:nvPr>
        </p:nvSpPr>
        <p:spPr/>
        <p:txBody>
          <a:bodyPr>
            <a:normAutofit fontScale="92500" lnSpcReduction="10000"/>
          </a:bodyPr>
          <a:lstStyle/>
          <a:p>
            <a:r>
              <a:rPr lang="nb-NO"/>
              <a:t>Hva vet du om den norske </a:t>
            </a:r>
            <a:r>
              <a:rPr lang="nb-NO" err="1"/>
              <a:t>bunadtradisjonen</a:t>
            </a:r>
            <a:r>
              <a:rPr lang="nb-NO"/>
              <a:t>?</a:t>
            </a:r>
          </a:p>
          <a:p>
            <a:pPr lvl="1"/>
            <a:r>
              <a:rPr lang="nb-NO"/>
              <a:t>Hva er egentlig en bunad?</a:t>
            </a:r>
          </a:p>
          <a:p>
            <a:pPr lvl="1"/>
            <a:r>
              <a:rPr lang="nb-NO"/>
              <a:t>Hva er forskjell på bunad og folkedrakt?</a:t>
            </a:r>
          </a:p>
          <a:p>
            <a:pPr lvl="1"/>
            <a:r>
              <a:rPr lang="nb-NO"/>
              <a:t>Hvor stammer bunaden ifra?</a:t>
            </a:r>
          </a:p>
          <a:p>
            <a:pPr lvl="1"/>
            <a:r>
              <a:rPr lang="nb-NO"/>
              <a:t>Hvem bestemmer hvordan bunaden skal se ut?</a:t>
            </a:r>
          </a:p>
          <a:p>
            <a:pPr lvl="1"/>
            <a:r>
              <a:rPr lang="nb-NO"/>
              <a:t>Hvem bruker bunad i dag?</a:t>
            </a:r>
          </a:p>
          <a:p>
            <a:pPr lvl="1"/>
            <a:r>
              <a:rPr lang="nb-NO"/>
              <a:t>Var det vanlig å bruke bunad til hverdags før?</a:t>
            </a:r>
          </a:p>
          <a:p>
            <a:endParaRPr lang="nb-NO"/>
          </a:p>
          <a:p>
            <a:endParaRPr lang="nb-NO"/>
          </a:p>
          <a:p>
            <a:r>
              <a:rPr lang="nb-NO"/>
              <a:t>Les artikkelen:</a:t>
            </a:r>
            <a:endParaRPr lang="nb-NO">
              <a:hlinkClick r:id="rId3"/>
            </a:endParaRPr>
          </a:p>
          <a:p>
            <a:pPr lvl="1"/>
            <a:r>
              <a:rPr lang="nb-NO">
                <a:hlinkClick r:id="rId3"/>
              </a:rPr>
              <a:t>Nasjonalromantikken lever i folkedraktene</a:t>
            </a:r>
          </a:p>
        </p:txBody>
      </p:sp>
    </p:spTree>
    <p:extLst>
      <p:ext uri="{BB962C8B-B14F-4D97-AF65-F5344CB8AC3E}">
        <p14:creationId xmlns:p14="http://schemas.microsoft.com/office/powerpoint/2010/main" val="34783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CDFCCE-1D43-544B-8D3C-52F2AD59ED3F}"/>
              </a:ext>
            </a:extLst>
          </p:cNvPr>
          <p:cNvSpPr>
            <a:spLocks noGrp="1"/>
          </p:cNvSpPr>
          <p:nvPr>
            <p:ph type="title"/>
          </p:nvPr>
        </p:nvSpPr>
        <p:spPr/>
        <p:txBody>
          <a:bodyPr/>
          <a:lstStyle/>
          <a:p>
            <a:r>
              <a:rPr lang="nb-NO"/>
              <a:t>«RETT» og «FEIL»	</a:t>
            </a:r>
          </a:p>
        </p:txBody>
      </p:sp>
      <p:sp>
        <p:nvSpPr>
          <p:cNvPr id="3" name="Plassholder for innhold 2">
            <a:extLst>
              <a:ext uri="{FF2B5EF4-FFF2-40B4-BE49-F238E27FC236}">
                <a16:creationId xmlns:a16="http://schemas.microsoft.com/office/drawing/2014/main" id="{5DD155F8-9D4E-F44B-BEE7-D04754D260F2}"/>
              </a:ext>
            </a:extLst>
          </p:cNvPr>
          <p:cNvSpPr>
            <a:spLocks noGrp="1"/>
          </p:cNvSpPr>
          <p:nvPr>
            <p:ph idx="1"/>
          </p:nvPr>
        </p:nvSpPr>
        <p:spPr/>
        <p:txBody>
          <a:bodyPr/>
          <a:lstStyle/>
          <a:p>
            <a:r>
              <a:rPr lang="nb-NO"/>
              <a:t>Finnes det en riktig eller feil måte å bruke bunaden på?</a:t>
            </a:r>
          </a:p>
        </p:txBody>
      </p:sp>
      <p:pic>
        <p:nvPicPr>
          <p:cNvPr id="5" name="Bilde 4">
            <a:extLst>
              <a:ext uri="{FF2B5EF4-FFF2-40B4-BE49-F238E27FC236}">
                <a16:creationId xmlns:a16="http://schemas.microsoft.com/office/drawing/2014/main" id="{B81CAEE8-67E5-4B41-AB95-C5D81DF3178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192253" y="2607687"/>
            <a:ext cx="5161547" cy="3885188"/>
          </a:xfrm>
          <a:prstGeom prst="rect">
            <a:avLst/>
          </a:prstGeom>
          <a:ln w="38100">
            <a:solidFill>
              <a:srgbClr val="C00000"/>
            </a:solidFill>
          </a:ln>
        </p:spPr>
      </p:pic>
    </p:spTree>
    <p:extLst>
      <p:ext uri="{BB962C8B-B14F-4D97-AF65-F5344CB8AC3E}">
        <p14:creationId xmlns:p14="http://schemas.microsoft.com/office/powerpoint/2010/main" val="138186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740FC45-A743-4844-A253-DF5E98FF61F0}"/>
              </a:ext>
            </a:extLst>
          </p:cNvPr>
          <p:cNvSpPr>
            <a:spLocks noGrp="1"/>
          </p:cNvSpPr>
          <p:nvPr>
            <p:ph idx="1"/>
          </p:nvPr>
        </p:nvSpPr>
        <p:spPr/>
        <p:txBody>
          <a:bodyPr/>
          <a:lstStyle/>
          <a:p>
            <a:r>
              <a:rPr lang="nb-NO"/>
              <a:t>Må man bruke bestemte strømper til bunaden?</a:t>
            </a:r>
          </a:p>
        </p:txBody>
      </p:sp>
      <p:pic>
        <p:nvPicPr>
          <p:cNvPr id="5" name="Bilde 4">
            <a:extLst>
              <a:ext uri="{FF2B5EF4-FFF2-40B4-BE49-F238E27FC236}">
                <a16:creationId xmlns:a16="http://schemas.microsoft.com/office/drawing/2014/main" id="{A79B1DED-0CCE-0743-A1D2-0105511C1A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10005" y="2437725"/>
            <a:ext cx="6243795" cy="4167611"/>
          </a:xfrm>
          <a:prstGeom prst="rect">
            <a:avLst/>
          </a:prstGeom>
          <a:ln w="38100">
            <a:solidFill>
              <a:srgbClr val="C00000"/>
            </a:solidFill>
          </a:ln>
        </p:spPr>
      </p:pic>
    </p:spTree>
    <p:extLst>
      <p:ext uri="{BB962C8B-B14F-4D97-AF65-F5344CB8AC3E}">
        <p14:creationId xmlns:p14="http://schemas.microsoft.com/office/powerpoint/2010/main" val="151950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88880D6-A4CC-7F4D-8F75-014AA18F773E}"/>
              </a:ext>
            </a:extLst>
          </p:cNvPr>
          <p:cNvSpPr>
            <a:spLocks noGrp="1"/>
          </p:cNvSpPr>
          <p:nvPr>
            <p:ph idx="1"/>
          </p:nvPr>
        </p:nvSpPr>
        <p:spPr/>
        <p:txBody>
          <a:bodyPr/>
          <a:lstStyle/>
          <a:p>
            <a:r>
              <a:rPr lang="nb-NO"/>
              <a:t>Er det greit å bruke solbriller til bunad?</a:t>
            </a:r>
          </a:p>
        </p:txBody>
      </p:sp>
      <p:pic>
        <p:nvPicPr>
          <p:cNvPr id="5" name="Bilde 4">
            <a:extLst>
              <a:ext uri="{FF2B5EF4-FFF2-40B4-BE49-F238E27FC236}">
                <a16:creationId xmlns:a16="http://schemas.microsoft.com/office/drawing/2014/main" id="{72492AFC-694B-FF44-A62D-3EB26209E0E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02459" y="1932907"/>
            <a:ext cx="3351341" cy="4559968"/>
          </a:xfrm>
          <a:prstGeom prst="rect">
            <a:avLst/>
          </a:prstGeom>
          <a:ln w="38100">
            <a:solidFill>
              <a:srgbClr val="C00000"/>
            </a:solidFill>
          </a:ln>
        </p:spPr>
      </p:pic>
    </p:spTree>
    <p:extLst>
      <p:ext uri="{BB962C8B-B14F-4D97-AF65-F5344CB8AC3E}">
        <p14:creationId xmlns:p14="http://schemas.microsoft.com/office/powerpoint/2010/main" val="256549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8B67859-B64C-2342-90ED-E87A8CC3D1AA}"/>
              </a:ext>
            </a:extLst>
          </p:cNvPr>
          <p:cNvSpPr>
            <a:spLocks noGrp="1"/>
          </p:cNvSpPr>
          <p:nvPr>
            <p:ph idx="1"/>
          </p:nvPr>
        </p:nvSpPr>
        <p:spPr/>
        <p:txBody>
          <a:bodyPr/>
          <a:lstStyle/>
          <a:p>
            <a:r>
              <a:rPr lang="nb-NO"/>
              <a:t>Må man velge en bunad fra der </a:t>
            </a:r>
            <a:br>
              <a:rPr lang="nb-NO"/>
            </a:br>
            <a:r>
              <a:rPr lang="nb-NO"/>
              <a:t>man bor eller et sted slekta </a:t>
            </a:r>
            <a:br>
              <a:rPr lang="nb-NO"/>
            </a:br>
            <a:r>
              <a:rPr lang="nb-NO"/>
              <a:t>kommer fra, eller kan man </a:t>
            </a:r>
            <a:br>
              <a:rPr lang="nb-NO"/>
            </a:br>
            <a:r>
              <a:rPr lang="nb-NO"/>
              <a:t>velge den bunaden man </a:t>
            </a:r>
            <a:br>
              <a:rPr lang="nb-NO"/>
            </a:br>
            <a:r>
              <a:rPr lang="nb-NO"/>
              <a:t>synes er finest?</a:t>
            </a:r>
          </a:p>
        </p:txBody>
      </p:sp>
      <p:pic>
        <p:nvPicPr>
          <p:cNvPr id="5" name="Bilde 4">
            <a:extLst>
              <a:ext uri="{FF2B5EF4-FFF2-40B4-BE49-F238E27FC236}">
                <a16:creationId xmlns:a16="http://schemas.microsoft.com/office/drawing/2014/main" id="{2AC41082-F8FF-8A4A-BBB7-BA068E1817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76473" y="342900"/>
            <a:ext cx="4203290" cy="6172200"/>
          </a:xfrm>
          <a:prstGeom prst="rect">
            <a:avLst/>
          </a:prstGeom>
          <a:ln w="38100">
            <a:solidFill>
              <a:srgbClr val="C00000"/>
            </a:solidFill>
          </a:ln>
        </p:spPr>
      </p:pic>
    </p:spTree>
    <p:extLst>
      <p:ext uri="{BB962C8B-B14F-4D97-AF65-F5344CB8AC3E}">
        <p14:creationId xmlns:p14="http://schemas.microsoft.com/office/powerpoint/2010/main" val="1013296607"/>
      </p:ext>
    </p:extLst>
  </p:cSld>
  <p:clrMapOvr>
    <a:masterClrMapping/>
  </p:clrMapOvr>
</p:sld>
</file>

<file path=ppt/theme/theme1.xml><?xml version="1.0" encoding="utf-8"?>
<a:theme xmlns:a="http://schemas.openxmlformats.org/drawingml/2006/main" name="Office-tema">
  <a:themeElements>
    <a:clrScheme name="Gråto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4D9D1AA981C3146B26BC99AF2214DF3" ma:contentTypeVersion="12" ma:contentTypeDescription="Opprett et nytt dokument." ma:contentTypeScope="" ma:versionID="30ad6ca3e335f87bde96c95d1b9675c6">
  <xsd:schema xmlns:xsd="http://www.w3.org/2001/XMLSchema" xmlns:xs="http://www.w3.org/2001/XMLSchema" xmlns:p="http://schemas.microsoft.com/office/2006/metadata/properties" xmlns:ns2="23b6621c-f1d8-4f39-bf73-03c19a8f281d" xmlns:ns3="e3c44051-6f33-49dd-bd4d-8cf7c96392c1" targetNamespace="http://schemas.microsoft.com/office/2006/metadata/properties" ma:root="true" ma:fieldsID="fdea6a6984508ab21ed63b68802f3b4a" ns2:_="" ns3:_="">
    <xsd:import namespace="23b6621c-f1d8-4f39-bf73-03c19a8f281d"/>
    <xsd:import namespace="e3c44051-6f33-49dd-bd4d-8cf7c96392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b6621c-f1d8-4f39-bf73-03c19a8f2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c44051-6f33-49dd-bd4d-8cf7c96392c1"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3c44051-6f33-49dd-bd4d-8cf7c96392c1">
      <UserInfo>
        <DisplayName/>
        <AccountId xsi:nil="true"/>
        <AccountType/>
      </UserInfo>
    </SharedWithUsers>
  </documentManagement>
</p:properties>
</file>

<file path=customXml/itemProps1.xml><?xml version="1.0" encoding="utf-8"?>
<ds:datastoreItem xmlns:ds="http://schemas.openxmlformats.org/officeDocument/2006/customXml" ds:itemID="{D24A1903-2E2F-4A66-BBB6-E0D11467186D}">
  <ds:schemaRefs>
    <ds:schemaRef ds:uri="http://schemas.microsoft.com/sharepoint/v3/contenttype/forms"/>
  </ds:schemaRefs>
</ds:datastoreItem>
</file>

<file path=customXml/itemProps2.xml><?xml version="1.0" encoding="utf-8"?>
<ds:datastoreItem xmlns:ds="http://schemas.openxmlformats.org/officeDocument/2006/customXml" ds:itemID="{4C271F22-27B9-41CF-A907-79A9F8B2024A}">
  <ds:schemaRefs>
    <ds:schemaRef ds:uri="23b6621c-f1d8-4f39-bf73-03c19a8f281d"/>
    <ds:schemaRef ds:uri="e3c44051-6f33-49dd-bd4d-8cf7c96392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7DBB5E-3D94-4E17-B53C-318CB1657124}">
  <ds:schemaRefs>
    <ds:schemaRef ds:uri="e3c44051-6f33-49dd-bd4d-8cf7c96392c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TotalTime>
  <Words>2188</Words>
  <Application>Microsoft Macintosh PowerPoint</Application>
  <PresentationFormat>Widescreen</PresentationFormat>
  <Paragraphs>210</Paragraphs>
  <Slides>32</Slides>
  <Notes>14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32</vt:i4>
      </vt:variant>
    </vt:vector>
  </HeadingPairs>
  <TitlesOfParts>
    <vt:vector size="36" baseType="lpstr">
      <vt:lpstr>Arial</vt:lpstr>
      <vt:lpstr>Calibri</vt:lpstr>
      <vt:lpstr>Calibri Light</vt:lpstr>
      <vt:lpstr>Office-tema</vt:lpstr>
      <vt:lpstr>BUNAD</vt:lpstr>
      <vt:lpstr>BUNAD</vt:lpstr>
      <vt:lpstr>SE PÅ BILDENE PÅ NESTE SIDE</vt:lpstr>
      <vt:lpstr>PowerPoint-presentasjon</vt:lpstr>
      <vt:lpstr>BUNADEN I NORGE</vt:lpstr>
      <vt:lpstr>«RETT» og «FEIL»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PRAKTISK ARBEID </vt:lpstr>
      <vt:lpstr>IMMATERIELL KULTURARV  </vt:lpstr>
      <vt:lpstr>UNESCO </vt:lpstr>
      <vt:lpstr>BÆREKRAFTIG BUNAD</vt:lpstr>
      <vt:lpstr>NOMINASJON AV BUNAD TIL UNESCO</vt:lpstr>
      <vt:lpstr>BUNADEN SI FRAMTID</vt:lpstr>
      <vt:lpstr>REFLEKSJON</vt:lpstr>
      <vt:lpstr>SAMARBEID</vt:lpstr>
      <vt:lpstr>NYTTIGE LENKER</vt:lpstr>
      <vt:lpstr>PowerPoint-presentasjon</vt:lpstr>
      <vt:lpstr>PowerPoint-presentasjon</vt:lpstr>
      <vt:lpstr>PowerPoint-presentasjon</vt:lpstr>
      <vt:lpstr>PowerPoint-presentasjon</vt:lpstr>
      <vt:lpstr>PowerPoint-presentasjon</vt:lpstr>
      <vt:lpstr>KILDER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BUNAD</dc:title>
  <dc:creator>Rita Sirirud Vatnehol</dc:creator>
  <cp:lastModifiedBy>Rita Sirirud Vatnehol</cp:lastModifiedBy>
  <cp:revision>28</cp:revision>
  <dcterms:created xsi:type="dcterms:W3CDTF">2019-08-07T12:08:05Z</dcterms:created>
  <dcterms:modified xsi:type="dcterms:W3CDTF">2021-05-11T12:26:31Z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0x01010024D9D1AA981C3146B26BC99AF2214DF3</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ies>
</file>